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36" r:id="rId1"/>
  </p:sldMasterIdLst>
  <p:notesMasterIdLst>
    <p:notesMasterId r:id="rId14"/>
  </p:notesMasterIdLst>
  <p:sldIdLst>
    <p:sldId id="274" r:id="rId2"/>
    <p:sldId id="259" r:id="rId3"/>
    <p:sldId id="260" r:id="rId4"/>
    <p:sldId id="275" r:id="rId5"/>
    <p:sldId id="272" r:id="rId6"/>
    <p:sldId id="271" r:id="rId7"/>
    <p:sldId id="256" r:id="rId8"/>
    <p:sldId id="273" r:id="rId9"/>
    <p:sldId id="261" r:id="rId10"/>
    <p:sldId id="262" r:id="rId11"/>
    <p:sldId id="266" r:id="rId12"/>
    <p:sldId id="257" r:id="rId13"/>
  </p:sldIdLst>
  <p:sldSz cx="15122525" cy="21602700"/>
  <p:notesSz cx="6858000" cy="9144000"/>
  <p:defaultTextStyle>
    <a:defPPr>
      <a:defRPr lang="en-US"/>
    </a:defPPr>
    <a:lvl1pPr marL="0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1pPr>
    <a:lvl2pPr marL="1049203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2pPr>
    <a:lvl3pPr marL="2098403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3pPr>
    <a:lvl4pPr marL="3147606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4pPr>
    <a:lvl5pPr marL="4196809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5pPr>
    <a:lvl6pPr marL="5246010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6pPr>
    <a:lvl7pPr marL="6295213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7pPr>
    <a:lvl8pPr marL="7344415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8pPr>
    <a:lvl9pPr marL="8393616" algn="l" defTabSz="2098403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94660"/>
  </p:normalViewPr>
  <p:slideViewPr>
    <p:cSldViewPr>
      <p:cViewPr varScale="1">
        <p:scale>
          <a:sx n="33" d="100"/>
          <a:sy n="33" d="100"/>
        </p:scale>
        <p:origin x="-3282" y="-108"/>
      </p:cViewPr>
      <p:guideLst>
        <p:guide orient="horz" pos="6804"/>
        <p:guide pos="47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26E3-D3EC-4C69-ABA9-7DA6537BA66D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8850" y="685800"/>
            <a:ext cx="2400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1066B-3C95-4628-8D2C-3E36CE58B31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1049203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2098403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3147606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4196809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5246010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6295213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7344415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8393616" algn="l" defTabSz="209840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8850" y="685800"/>
            <a:ext cx="2400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066B-3C95-4628-8D2C-3E36CE58B31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8850" y="685800"/>
            <a:ext cx="2400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066B-3C95-4628-8D2C-3E36CE58B31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190" y="6710843"/>
            <a:ext cx="12854146" cy="46305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8379" y="12241530"/>
            <a:ext cx="10585768" cy="55206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4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98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47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96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24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29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34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393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63831" y="865111"/>
            <a:ext cx="3402568" cy="184323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126" y="865111"/>
            <a:ext cx="9955662" cy="184323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75" y="13881740"/>
            <a:ext cx="12854146" cy="4290536"/>
          </a:xfrm>
        </p:spPr>
        <p:txBody>
          <a:bodyPr anchor="t"/>
          <a:lstStyle>
            <a:lvl1pPr algn="l">
              <a:defRPr sz="92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575" y="9156151"/>
            <a:ext cx="12854146" cy="4725589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49203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9840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476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9680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2460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29521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34441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39361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126" y="5040635"/>
            <a:ext cx="6679115" cy="14256783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7285" y="5040635"/>
            <a:ext cx="6679115" cy="14256783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126" y="4835606"/>
            <a:ext cx="6681741" cy="2015250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9203" indent="0">
              <a:buNone/>
              <a:defRPr sz="4600" b="1"/>
            </a:lvl2pPr>
            <a:lvl3pPr marL="2098403" indent="0">
              <a:buNone/>
              <a:defRPr sz="4100" b="1"/>
            </a:lvl3pPr>
            <a:lvl4pPr marL="3147606" indent="0">
              <a:buNone/>
              <a:defRPr sz="3700" b="1"/>
            </a:lvl4pPr>
            <a:lvl5pPr marL="4196809" indent="0">
              <a:buNone/>
              <a:defRPr sz="3700" b="1"/>
            </a:lvl5pPr>
            <a:lvl6pPr marL="5246010" indent="0">
              <a:buNone/>
              <a:defRPr sz="3700" b="1"/>
            </a:lvl6pPr>
            <a:lvl7pPr marL="6295213" indent="0">
              <a:buNone/>
              <a:defRPr sz="3700" b="1"/>
            </a:lvl7pPr>
            <a:lvl8pPr marL="7344415" indent="0">
              <a:buNone/>
              <a:defRPr sz="3700" b="1"/>
            </a:lvl8pPr>
            <a:lvl9pPr marL="8393616" indent="0">
              <a:buNone/>
              <a:defRPr sz="3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126" y="6850856"/>
            <a:ext cx="6681741" cy="1244655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2035" y="4835606"/>
            <a:ext cx="6684366" cy="2015250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9203" indent="0">
              <a:buNone/>
              <a:defRPr sz="4600" b="1"/>
            </a:lvl2pPr>
            <a:lvl3pPr marL="2098403" indent="0">
              <a:buNone/>
              <a:defRPr sz="4100" b="1"/>
            </a:lvl3pPr>
            <a:lvl4pPr marL="3147606" indent="0">
              <a:buNone/>
              <a:defRPr sz="3700" b="1"/>
            </a:lvl4pPr>
            <a:lvl5pPr marL="4196809" indent="0">
              <a:buNone/>
              <a:defRPr sz="3700" b="1"/>
            </a:lvl5pPr>
            <a:lvl6pPr marL="5246010" indent="0">
              <a:buNone/>
              <a:defRPr sz="3700" b="1"/>
            </a:lvl6pPr>
            <a:lvl7pPr marL="6295213" indent="0">
              <a:buNone/>
              <a:defRPr sz="3700" b="1"/>
            </a:lvl7pPr>
            <a:lvl8pPr marL="7344415" indent="0">
              <a:buNone/>
              <a:defRPr sz="3700" b="1"/>
            </a:lvl8pPr>
            <a:lvl9pPr marL="8393616" indent="0">
              <a:buNone/>
              <a:defRPr sz="3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82035" y="6850856"/>
            <a:ext cx="6684366" cy="1244655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28" y="860107"/>
            <a:ext cx="4975207" cy="3660458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2487" y="860109"/>
            <a:ext cx="8453912" cy="18437306"/>
          </a:xfrm>
        </p:spPr>
        <p:txBody>
          <a:bodyPr/>
          <a:lstStyle>
            <a:lvl1pPr>
              <a:defRPr sz="7300"/>
            </a:lvl1pPr>
            <a:lvl2pPr>
              <a:defRPr sz="6400"/>
            </a:lvl2pPr>
            <a:lvl3pPr>
              <a:defRPr sz="55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128" y="4520570"/>
            <a:ext cx="4975207" cy="14776848"/>
          </a:xfrm>
        </p:spPr>
        <p:txBody>
          <a:bodyPr/>
          <a:lstStyle>
            <a:lvl1pPr marL="0" indent="0">
              <a:buNone/>
              <a:defRPr sz="3200"/>
            </a:lvl1pPr>
            <a:lvl2pPr marL="1049203" indent="0">
              <a:buNone/>
              <a:defRPr sz="2800"/>
            </a:lvl2pPr>
            <a:lvl3pPr marL="2098403" indent="0">
              <a:buNone/>
              <a:defRPr sz="2300"/>
            </a:lvl3pPr>
            <a:lvl4pPr marL="3147606" indent="0">
              <a:buNone/>
              <a:defRPr sz="2100"/>
            </a:lvl4pPr>
            <a:lvl5pPr marL="4196809" indent="0">
              <a:buNone/>
              <a:defRPr sz="2100"/>
            </a:lvl5pPr>
            <a:lvl6pPr marL="5246010" indent="0">
              <a:buNone/>
              <a:defRPr sz="2100"/>
            </a:lvl6pPr>
            <a:lvl7pPr marL="6295213" indent="0">
              <a:buNone/>
              <a:defRPr sz="2100"/>
            </a:lvl7pPr>
            <a:lvl8pPr marL="7344415" indent="0">
              <a:buNone/>
              <a:defRPr sz="2100"/>
            </a:lvl8pPr>
            <a:lvl9pPr marL="8393616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121" y="15121890"/>
            <a:ext cx="9073515" cy="1785225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4121" y="1930241"/>
            <a:ext cx="9073515" cy="12961620"/>
          </a:xfrm>
        </p:spPr>
        <p:txBody>
          <a:bodyPr/>
          <a:lstStyle>
            <a:lvl1pPr marL="0" indent="0">
              <a:buNone/>
              <a:defRPr sz="7300"/>
            </a:lvl1pPr>
            <a:lvl2pPr marL="1049203" indent="0">
              <a:buNone/>
              <a:defRPr sz="6400"/>
            </a:lvl2pPr>
            <a:lvl3pPr marL="2098403" indent="0">
              <a:buNone/>
              <a:defRPr sz="5500"/>
            </a:lvl3pPr>
            <a:lvl4pPr marL="3147606" indent="0">
              <a:buNone/>
              <a:defRPr sz="4600"/>
            </a:lvl4pPr>
            <a:lvl5pPr marL="4196809" indent="0">
              <a:buNone/>
              <a:defRPr sz="4600"/>
            </a:lvl5pPr>
            <a:lvl6pPr marL="5246010" indent="0">
              <a:buNone/>
              <a:defRPr sz="4600"/>
            </a:lvl6pPr>
            <a:lvl7pPr marL="6295213" indent="0">
              <a:buNone/>
              <a:defRPr sz="4600"/>
            </a:lvl7pPr>
            <a:lvl8pPr marL="7344415" indent="0">
              <a:buNone/>
              <a:defRPr sz="4600"/>
            </a:lvl8pPr>
            <a:lvl9pPr marL="8393616" indent="0">
              <a:buNone/>
              <a:defRPr sz="46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4121" y="16907115"/>
            <a:ext cx="9073515" cy="2535315"/>
          </a:xfrm>
        </p:spPr>
        <p:txBody>
          <a:bodyPr/>
          <a:lstStyle>
            <a:lvl1pPr marL="0" indent="0">
              <a:buNone/>
              <a:defRPr sz="3200"/>
            </a:lvl1pPr>
            <a:lvl2pPr marL="1049203" indent="0">
              <a:buNone/>
              <a:defRPr sz="2800"/>
            </a:lvl2pPr>
            <a:lvl3pPr marL="2098403" indent="0">
              <a:buNone/>
              <a:defRPr sz="2300"/>
            </a:lvl3pPr>
            <a:lvl4pPr marL="3147606" indent="0">
              <a:buNone/>
              <a:defRPr sz="2100"/>
            </a:lvl4pPr>
            <a:lvl5pPr marL="4196809" indent="0">
              <a:buNone/>
              <a:defRPr sz="2100"/>
            </a:lvl5pPr>
            <a:lvl6pPr marL="5246010" indent="0">
              <a:buNone/>
              <a:defRPr sz="2100"/>
            </a:lvl6pPr>
            <a:lvl7pPr marL="6295213" indent="0">
              <a:buNone/>
              <a:defRPr sz="2100"/>
            </a:lvl7pPr>
            <a:lvl8pPr marL="7344415" indent="0">
              <a:buNone/>
              <a:defRPr sz="2100"/>
            </a:lvl8pPr>
            <a:lvl9pPr marL="8393616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126" y="865110"/>
            <a:ext cx="13610273" cy="3600450"/>
          </a:xfrm>
          <a:prstGeom prst="rect">
            <a:avLst/>
          </a:prstGeom>
        </p:spPr>
        <p:txBody>
          <a:bodyPr vert="horz" lIns="209841" tIns="104921" rIns="209841" bIns="1049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126" y="5040635"/>
            <a:ext cx="13610273" cy="14256783"/>
          </a:xfrm>
          <a:prstGeom prst="rect">
            <a:avLst/>
          </a:prstGeom>
        </p:spPr>
        <p:txBody>
          <a:bodyPr vert="horz" lIns="209841" tIns="104921" rIns="209841" bIns="1049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6126" y="20022507"/>
            <a:ext cx="3528589" cy="1150144"/>
          </a:xfrm>
          <a:prstGeom prst="rect">
            <a:avLst/>
          </a:prstGeom>
        </p:spPr>
        <p:txBody>
          <a:bodyPr vert="horz" lIns="209841" tIns="104921" rIns="209841" bIns="104921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88A6-E0ED-45E9-AFD8-98F01CE1186C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66863" y="20022507"/>
            <a:ext cx="4788800" cy="1150144"/>
          </a:xfrm>
          <a:prstGeom prst="rect">
            <a:avLst/>
          </a:prstGeom>
        </p:spPr>
        <p:txBody>
          <a:bodyPr vert="horz" lIns="209841" tIns="104921" rIns="209841" bIns="104921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811" y="20022507"/>
            <a:ext cx="3528589" cy="1150144"/>
          </a:xfrm>
          <a:prstGeom prst="rect">
            <a:avLst/>
          </a:prstGeom>
        </p:spPr>
        <p:txBody>
          <a:bodyPr vert="horz" lIns="209841" tIns="104921" rIns="209841" bIns="104921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56E8-399A-452C-A4D8-80DFAF60D9C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2098403" rtl="0" eaLnBrk="1" latinLnBrk="0" hangingPunct="1">
        <a:spcBef>
          <a:spcPct val="0"/>
        </a:spcBef>
        <a:buNone/>
        <a:defRPr sz="1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86903" indent="-786903" algn="l" defTabSz="2098403" rtl="0" eaLnBrk="1" latinLnBrk="0" hangingPunct="1">
        <a:spcBef>
          <a:spcPct val="20000"/>
        </a:spcBef>
        <a:buFont typeface="Arial" pitchFamily="34" charset="0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1pPr>
      <a:lvl2pPr marL="1704953" indent="-655750" algn="l" defTabSz="2098403" rtl="0" eaLnBrk="1" latinLnBrk="0" hangingPunct="1">
        <a:spcBef>
          <a:spcPct val="20000"/>
        </a:spcBef>
        <a:buFont typeface="Arial" pitchFamily="34" charset="0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2623006" indent="-524600" algn="l" defTabSz="2098403" rtl="0" eaLnBrk="1" latinLnBrk="0" hangingPunct="1">
        <a:spcBef>
          <a:spcPct val="20000"/>
        </a:spcBef>
        <a:buFont typeface="Arial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3pPr>
      <a:lvl4pPr marL="3672207" indent="-524600" algn="l" defTabSz="2098403" rtl="0" eaLnBrk="1" latinLnBrk="0" hangingPunct="1">
        <a:spcBef>
          <a:spcPct val="20000"/>
        </a:spcBef>
        <a:buFont typeface="Arial" pitchFamily="34" charset="0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21409" indent="-524600" algn="l" defTabSz="2098403" rtl="0" eaLnBrk="1" latinLnBrk="0" hangingPunct="1">
        <a:spcBef>
          <a:spcPct val="20000"/>
        </a:spcBef>
        <a:buFont typeface="Arial" pitchFamily="34" charset="0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70612" indent="-524600" algn="l" defTabSz="2098403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819813" indent="-524600" algn="l" defTabSz="2098403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869016" indent="-524600" algn="l" defTabSz="2098403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918219" indent="-524600" algn="l" defTabSz="2098403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49203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98403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47606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96809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46010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295213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44415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393616" algn="l" defTabSz="2098403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5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0" Type="http://schemas.openxmlformats.org/officeDocument/2006/relationships/image" Target="../media/image61.jpeg"/><Relationship Id="rId4" Type="http://schemas.openxmlformats.org/officeDocument/2006/relationships/image" Target="../media/image56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emf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9.emf"/><Relationship Id="rId5" Type="http://schemas.openxmlformats.org/officeDocument/2006/relationships/image" Target="../media/image68.jpe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67.emf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75.emf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http://www.museologia-portugal.net/images/stories/noticias/pic1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jpe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554150" y="14185726"/>
          <a:ext cx="5488940" cy="4392488"/>
        </p:xfrm>
        <a:graphic>
          <a:graphicData uri="http://schemas.openxmlformats.org/drawingml/2006/table">
            <a:tbl>
              <a:tblPr/>
              <a:tblGrid>
                <a:gridCol w="2744470"/>
                <a:gridCol w="2744470"/>
              </a:tblGrid>
              <a:tr h="2196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3200" dirty="0"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3200" dirty="0"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900"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900" dirty="0">
                        <a:latin typeface="Arial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ângulo 4"/>
          <p:cNvSpPr/>
          <p:nvPr/>
        </p:nvSpPr>
        <p:spPr>
          <a:xfrm>
            <a:off x="3456806" y="5256734"/>
            <a:ext cx="9289032" cy="1902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pt-PT" sz="4000" dirty="0" smtClean="0"/>
          </a:p>
          <a:p>
            <a:pPr lvl="1">
              <a:lnSpc>
                <a:spcPts val="4600"/>
              </a:lnSpc>
            </a:pPr>
            <a:r>
              <a:rPr lang="pt-PT" sz="4800" dirty="0" smtClean="0"/>
              <a:t>CENTRO DE ESTUDOS</a:t>
            </a:r>
            <a:r>
              <a:rPr lang="pt-PT" sz="7200" dirty="0" smtClean="0"/>
              <a:t> </a:t>
            </a:r>
            <a:r>
              <a:rPr lang="pt-PT" sz="900" dirty="0" smtClean="0"/>
              <a:t> </a:t>
            </a:r>
            <a:r>
              <a:rPr lang="pt-PT" sz="4800" dirty="0" smtClean="0"/>
              <a:t>DE</a:t>
            </a:r>
          </a:p>
          <a:p>
            <a:pPr lvl="1">
              <a:lnSpc>
                <a:spcPts val="4600"/>
              </a:lnSpc>
            </a:pPr>
            <a:r>
              <a:rPr lang="pt-PT" sz="4800" spc="660" dirty="0" smtClean="0"/>
              <a:t>SOCIOMUSEOLOGIA</a:t>
            </a:r>
          </a:p>
        </p:txBody>
      </p:sp>
      <p:sp>
        <p:nvSpPr>
          <p:cNvPr id="8" name="Rectângulo 7"/>
          <p:cNvSpPr/>
          <p:nvPr/>
        </p:nvSpPr>
        <p:spPr>
          <a:xfrm>
            <a:off x="3456806" y="3384526"/>
            <a:ext cx="9649072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8000" spc="140" dirty="0" smtClean="0"/>
              <a:t>Departamento</a:t>
            </a:r>
            <a:r>
              <a:rPr lang="pt-PT" sz="8000" spc="110" dirty="0" smtClean="0"/>
              <a:t> </a:t>
            </a:r>
          </a:p>
          <a:p>
            <a:pPr lvl="1">
              <a:lnSpc>
                <a:spcPts val="8800"/>
              </a:lnSpc>
            </a:pPr>
            <a:r>
              <a:rPr lang="pt-PT" sz="8000" spc="110" dirty="0" smtClean="0"/>
              <a:t>de Museologia</a:t>
            </a:r>
          </a:p>
        </p:txBody>
      </p:sp>
      <p:graphicFrame>
        <p:nvGraphicFramePr>
          <p:cNvPr id="77825" name="Object 1"/>
          <p:cNvGraphicFramePr>
            <a:graphicFrameLocks noChangeAspect="1"/>
          </p:cNvGraphicFramePr>
          <p:nvPr/>
        </p:nvGraphicFramePr>
        <p:xfrm>
          <a:off x="9721502" y="19586326"/>
          <a:ext cx="4406900" cy="1223962"/>
        </p:xfrm>
        <a:graphic>
          <a:graphicData uri="http://schemas.openxmlformats.org/presentationml/2006/ole">
            <p:oleObj spid="_x0000_s77825" r:id="rId3" imgW="4276725" imgH="1181100" progId="">
              <p:embed/>
            </p:oleObj>
          </a:graphicData>
        </a:graphic>
      </p:graphicFrame>
      <p:sp>
        <p:nvSpPr>
          <p:cNvPr id="11" name="Rectângulo 10"/>
          <p:cNvSpPr/>
          <p:nvPr/>
        </p:nvSpPr>
        <p:spPr>
          <a:xfrm>
            <a:off x="3384798" y="7272958"/>
            <a:ext cx="768528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PT" sz="3400" b="1" dirty="0" smtClean="0"/>
              <a:t>Escola de Educação, Administração </a:t>
            </a:r>
            <a:r>
              <a:rPr lang="pt-PT" sz="3400" b="1" dirty="0" smtClean="0"/>
              <a:t> </a:t>
            </a:r>
          </a:p>
          <a:p>
            <a:pPr lvl="1" algn="ctr"/>
            <a:r>
              <a:rPr lang="pt-PT" sz="3400" b="1" dirty="0" smtClean="0"/>
              <a:t>e </a:t>
            </a:r>
            <a:r>
              <a:rPr lang="pt-PT" sz="3400" b="1" dirty="0" smtClean="0"/>
              <a:t>Ciências </a:t>
            </a:r>
            <a:r>
              <a:rPr lang="pt-PT" sz="3400" b="1" dirty="0" smtClean="0"/>
              <a:t>Sociais</a:t>
            </a:r>
          </a:p>
          <a:p>
            <a:pPr lvl="1"/>
            <a:r>
              <a:rPr lang="pt-PT" sz="4000" spc="290" dirty="0" smtClean="0">
                <a:solidFill>
                  <a:prstClr val="white"/>
                </a:solidFill>
              </a:rPr>
              <a:t>Universidade</a:t>
            </a:r>
            <a:r>
              <a:rPr lang="pt-PT" sz="5400" spc="290" dirty="0" smtClean="0">
                <a:solidFill>
                  <a:prstClr val="white"/>
                </a:solidFill>
              </a:rPr>
              <a:t> </a:t>
            </a:r>
            <a:r>
              <a:rPr lang="pt-PT" sz="4000" spc="290" dirty="0" smtClean="0">
                <a:solidFill>
                  <a:prstClr val="white"/>
                </a:solidFill>
              </a:rPr>
              <a:t>Lusófona</a:t>
            </a:r>
            <a:r>
              <a:rPr lang="pt-PT" sz="800" spc="290" dirty="0" smtClean="0">
                <a:solidFill>
                  <a:prstClr val="white"/>
                </a:solidFill>
              </a:rPr>
              <a:t> </a:t>
            </a:r>
            <a:r>
              <a:rPr lang="pt-PT" sz="4000" spc="290" dirty="0" smtClean="0">
                <a:solidFill>
                  <a:prstClr val="white"/>
                </a:solidFill>
              </a:rPr>
              <a:t>de </a:t>
            </a:r>
            <a:r>
              <a:rPr lang="pt-PT" sz="4000" spc="130" dirty="0" smtClean="0">
                <a:solidFill>
                  <a:prstClr val="white"/>
                </a:solidFill>
              </a:rPr>
              <a:t>Humanidades e</a:t>
            </a:r>
            <a:r>
              <a:rPr lang="pt-PT" sz="4400" spc="130" dirty="0" smtClean="0">
                <a:solidFill>
                  <a:prstClr val="white"/>
                </a:solidFill>
              </a:rPr>
              <a:t> </a:t>
            </a:r>
            <a:r>
              <a:rPr lang="pt-PT" sz="4000" spc="130" dirty="0" smtClean="0">
                <a:solidFill>
                  <a:prstClr val="white"/>
                </a:solidFill>
              </a:rPr>
              <a:t>Tecnologias</a:t>
            </a:r>
            <a:endParaRPr lang="en-US" sz="4000" spc="130" dirty="0">
              <a:solidFill>
                <a:prstClr val="white"/>
              </a:solidFill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918" y="9930398"/>
            <a:ext cx="6264696" cy="475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6526" y="764338"/>
            <a:ext cx="11432470" cy="1135221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6000" dirty="0" smtClean="0"/>
              <a:t>Extensão universitária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448694" y="7056934"/>
            <a:ext cx="5112568" cy="107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9841" tIns="104921" rIns="209841" bIns="104921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P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2010 /2012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Museu Nacional Amílcar Cabral - </a:t>
            </a:r>
            <a:r>
              <a:rPr lang="pt-P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Rede Municipal patrimonial e museológica de Santa Catarina, CM Santa Catarina, Cabo Verde.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Coord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. Paula  Assunção</a:t>
            </a:r>
            <a:endParaRPr lang="en-US" sz="1400" dirty="0" smtClean="0"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33270" y="6264846"/>
            <a:ext cx="5472608" cy="1289109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2010 /2012</a:t>
            </a:r>
            <a:endParaRPr lang="en-US" sz="14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Ecomuseu da Ria -Programa Polis da Ria de Aveiro</a:t>
            </a:r>
            <a:endParaRPr lang="en-US" sz="14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Estudos para a Integração dos projectos realizados para o Ecomuseu da Ria no Programa POLIS, CM Murtosa   </a:t>
            </a:r>
            <a:r>
              <a:rPr lang="pt-P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Coord</a:t>
            </a:r>
            <a:r>
              <a:rPr lang="pt-P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Judite Primo </a:t>
            </a:r>
            <a:endParaRPr lang="en-US" sz="1400" dirty="0" smtClean="0">
              <a:latin typeface="Arial" pitchFamily="34" charset="0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302" y="12961590"/>
            <a:ext cx="3117057" cy="447520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2" name="TextBox 6"/>
          <p:cNvSpPr txBox="1"/>
          <p:nvPr/>
        </p:nvSpPr>
        <p:spPr>
          <a:xfrm>
            <a:off x="7705278" y="17426086"/>
            <a:ext cx="3456384" cy="1073666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1400" dirty="0" smtClean="0">
                <a:latin typeface="Arial" pitchFamily="34" charset="0"/>
                <a:cs typeface="Arial" pitchFamily="34" charset="0"/>
              </a:rPr>
              <a:t>2008/2009</a:t>
            </a:r>
          </a:p>
          <a:p>
            <a:r>
              <a:rPr lang="pt-PT" sz="1400" dirty="0" smtClean="0">
                <a:latin typeface="Arial" pitchFamily="34" charset="0"/>
                <a:cs typeface="Arial" pitchFamily="34" charset="0"/>
              </a:rPr>
              <a:t>Museu Histórico de Cabo Verde Mindelo, CM São Vicente </a:t>
            </a:r>
          </a:p>
          <a:p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Coord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. Mário Moutinho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2" descr="vista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4718" y="3888582"/>
            <a:ext cx="4824536" cy="3240360"/>
          </a:xfrm>
          <a:prstGeom prst="rect">
            <a:avLst/>
          </a:prstGeom>
          <a:solidFill>
            <a:srgbClr val="C6D9F1"/>
          </a:solidFill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3" name="Picture 7" descr="Andar Nob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4638" y="13393638"/>
            <a:ext cx="5040560" cy="406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Documents and Settings\Proprietário-de-HP\Os meus documentos\0_MM_trabalho\A_Museologia\Planeamento de museus\MUSEU INDEPENDENCIA\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1022" y="12961590"/>
            <a:ext cx="2112356" cy="281647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728714" y="17426086"/>
            <a:ext cx="5328492" cy="1073666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1400" dirty="0" smtClean="0">
                <a:latin typeface="Arial" pitchFamily="34" charset="0"/>
                <a:cs typeface="Arial" pitchFamily="34" charset="0"/>
              </a:rPr>
              <a:t>2002/2003</a:t>
            </a:r>
          </a:p>
          <a:p>
            <a:r>
              <a:rPr lang="pt-PT" sz="1400" dirty="0" smtClean="0">
                <a:latin typeface="Arial" pitchFamily="34" charset="0"/>
                <a:cs typeface="Arial" pitchFamily="34" charset="0"/>
              </a:rPr>
              <a:t>Museu Histórico Nacional - Palácio da Independência</a:t>
            </a:r>
          </a:p>
          <a:p>
            <a:r>
              <a:rPr lang="pt-PT" sz="1400" dirty="0" smtClean="0">
                <a:latin typeface="Arial" pitchFamily="34" charset="0"/>
                <a:cs typeface="Arial" pitchFamily="34" charset="0"/>
              </a:rPr>
              <a:t>Sociedade Histórica da Independência de Portugal</a:t>
            </a:r>
          </a:p>
          <a:p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Coord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Mário Moutinho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209334" y="1008262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/>
              <a:t>Prestação</a:t>
            </a:r>
            <a:r>
              <a:rPr lang="en-US" sz="4400" dirty="0" smtClean="0"/>
              <a:t> de </a:t>
            </a:r>
            <a:r>
              <a:rPr lang="en-US" sz="4400" dirty="0" err="1" smtClean="0"/>
              <a:t>serviços</a:t>
            </a:r>
            <a:endParaRPr lang="en-US" sz="4400" dirty="0"/>
          </a:p>
        </p:txBody>
      </p:sp>
      <p:sp>
        <p:nvSpPr>
          <p:cNvPr id="22" name="TextBox 21"/>
          <p:cNvSpPr txBox="1"/>
          <p:nvPr/>
        </p:nvSpPr>
        <p:spPr>
          <a:xfrm>
            <a:off x="13970397" y="3601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9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71681" r:id="rId7" imgW="4276725" imgH="1181100" progId="">
              <p:embed/>
            </p:oleObj>
          </a:graphicData>
        </a:graphic>
      </p:graphicFrame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4718" y="8529946"/>
            <a:ext cx="4824536" cy="31765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592710" y="11729903"/>
            <a:ext cx="56166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2010/2011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pt-PT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Museu Nacional do Desporto .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Projeto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e Programa Museológico.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pt-PT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CM Lisboa – Presidência do Conselho de Ministros.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Coord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. Pedro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Manuel-Cardoso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pt-PT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8425358" y="11233398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latin typeface="Arial" pitchFamily="34" charset="0"/>
                <a:cs typeface="Arial" pitchFamily="34" charset="0"/>
              </a:rPr>
              <a:t>2009 / 2014</a:t>
            </a:r>
          </a:p>
          <a:p>
            <a:r>
              <a:rPr lang="pt-PT" sz="1400" dirty="0" smtClean="0">
                <a:latin typeface="Arial" pitchFamily="34" charset="0"/>
                <a:cs typeface="Arial" pitchFamily="34" charset="0"/>
              </a:rPr>
              <a:t>Museu da Ilha de Moçambique</a:t>
            </a:r>
          </a:p>
          <a:p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Projeto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Casa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Muss-amb-ike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/ CESMU</a:t>
            </a:r>
          </a:p>
          <a:p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Coord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. Pedro Leite </a:t>
            </a:r>
            <a:endParaRPr lang="pt-P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7366" y="8353078"/>
            <a:ext cx="5145088" cy="28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1302" y="7632998"/>
            <a:ext cx="3168352" cy="237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6" name="Picture 6" descr="E:\bkup_HP\As minhas imagens\Cabo Verde\10_oficiais CV\DSC069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61662" y="12961590"/>
            <a:ext cx="2484759" cy="1863569"/>
          </a:xfrm>
          <a:prstGeom prst="rect">
            <a:avLst/>
          </a:prstGeom>
          <a:noFill/>
        </p:spPr>
      </p:pic>
      <p:pic>
        <p:nvPicPr>
          <p:cNvPr id="71690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9294" y="3923978"/>
            <a:ext cx="4222533" cy="241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9" name="Picture 9" descr="http://www.portugaltravelguide.com/images/ib/hi-res/aveiro-barcos_moliceiro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49694" y="4680670"/>
            <a:ext cx="2160240" cy="1363896"/>
          </a:xfrm>
          <a:prstGeom prst="rect">
            <a:avLst/>
          </a:prstGeom>
          <a:noFill/>
        </p:spPr>
      </p:pic>
      <p:pic>
        <p:nvPicPr>
          <p:cNvPr id="71693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61662" y="14897167"/>
            <a:ext cx="2485448" cy="183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6485" y="864246"/>
            <a:ext cx="4752529" cy="1135221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pt-PT" sz="6000" dirty="0" smtClean="0"/>
              <a:t>Publicações</a:t>
            </a:r>
            <a:endParaRPr lang="en-US" sz="6000" dirty="0" smtClean="0">
              <a:latin typeface="Arial" pitchFamily="34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938" y="5769790"/>
            <a:ext cx="3016952" cy="4536580"/>
          </a:xfrm>
          <a:prstGeom prst="rect">
            <a:avLst/>
          </a:prstGeom>
          <a:noFill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0862" y="5769792"/>
            <a:ext cx="3012184" cy="4548282"/>
          </a:xfrm>
          <a:prstGeom prst="rect">
            <a:avLst/>
          </a:prstGeom>
          <a:noFill/>
        </p:spPr>
      </p:pic>
      <p:pic>
        <p:nvPicPr>
          <p:cNvPr id="26625" name="Picture 3" descr="Sociomuseolo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1222" y="5769790"/>
            <a:ext cx="3029471" cy="4574386"/>
          </a:xfrm>
          <a:prstGeom prst="rect">
            <a:avLst/>
          </a:prstGeom>
          <a:noFill/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92510" y="10996468"/>
            <a:ext cx="9505055" cy="5628759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209841" tIns="104921" rIns="209841" bIns="10492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PT" sz="4000" b="1" dirty="0" smtClean="0">
                <a:solidFill>
                  <a:schemeClr val="bg1"/>
                </a:solidFill>
              </a:rPr>
              <a:t>Cadernos de Sociomuseologia, </a:t>
            </a:r>
          </a:p>
          <a:p>
            <a:r>
              <a:rPr lang="pt-PT" sz="4000" b="1" dirty="0" smtClean="0">
                <a:solidFill>
                  <a:schemeClr val="bg1"/>
                </a:solidFill>
              </a:rPr>
              <a:t>Revista Lusófona de Museologia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pt-PT" sz="1600" dirty="0" smtClean="0">
                <a:solidFill>
                  <a:schemeClr val="bg1"/>
                </a:solidFill>
              </a:rPr>
              <a:t>ISSN: ( </a:t>
            </a:r>
            <a:r>
              <a:rPr lang="pt-PT" sz="1600" dirty="0" err="1" smtClean="0">
                <a:solidFill>
                  <a:schemeClr val="bg1"/>
                </a:solidFill>
              </a:rPr>
              <a:t>paper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format</a:t>
            </a:r>
            <a:r>
              <a:rPr lang="pt-PT" sz="1600" dirty="0" smtClean="0">
                <a:solidFill>
                  <a:schemeClr val="bg1"/>
                </a:solidFill>
              </a:rPr>
              <a:t> ) 972-8881-04-5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pt-PT" sz="1600" dirty="0" smtClean="0">
                <a:solidFill>
                  <a:schemeClr val="bg1"/>
                </a:solidFill>
              </a:rPr>
              <a:t>ISSN: (</a:t>
            </a:r>
            <a:r>
              <a:rPr lang="pt-PT" sz="1600" dirty="0" err="1" smtClean="0">
                <a:solidFill>
                  <a:schemeClr val="bg1"/>
                </a:solidFill>
              </a:rPr>
              <a:t>electronic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format</a:t>
            </a:r>
            <a:r>
              <a:rPr lang="pt-PT" sz="1600" dirty="0" smtClean="0">
                <a:solidFill>
                  <a:schemeClr val="bg1"/>
                </a:solidFill>
              </a:rPr>
              <a:t> ) 1646-3714</a:t>
            </a:r>
            <a:endParaRPr lang="pt-PT" sz="1600" b="1" i="1" dirty="0" smtClean="0">
              <a:solidFill>
                <a:schemeClr val="bg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61950" lvl="1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PT" sz="1600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Revista Cadernos de Sociomuseologia</a:t>
            </a:r>
            <a:r>
              <a:rPr lang="pt-PT" sz="16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na qual em cada volume são reunidos conjuntos de artigos sobre diferentes temáticas museológicas</a:t>
            </a:r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1950" lvl="1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PT" sz="1600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Colecção </a:t>
            </a:r>
            <a:r>
              <a:rPr lang="pt-PT" sz="1600" b="1" i="1" dirty="0" err="1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Sociomuseoloy</a:t>
            </a:r>
            <a:r>
              <a:rPr lang="pt-PT" sz="16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é uma </a:t>
            </a:r>
            <a:r>
              <a:rPr lang="pt-PT" sz="1600" dirty="0" err="1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coleção</a:t>
            </a:r>
            <a:r>
              <a:rPr lang="pt-PT" sz="16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com artigos ou dissertações de Mestrado apresentados em língua inglesa. Trata-se de artigos originais ou anteriormente publicados em língua portuguesa, os quais são traduzidos de modo a alargar a sua divulgação</a:t>
            </a:r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1950" lvl="1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PT" sz="1600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Colecção Estudos Pós-graduados</a:t>
            </a:r>
            <a:r>
              <a:rPr lang="pt-PT" sz="16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onde são publicadas Dissertações de Mestrado e Teses </a:t>
            </a:r>
            <a:r>
              <a:rPr lang="pt-PT" sz="16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44 </a:t>
            </a:r>
            <a:r>
              <a:rPr lang="pt-PT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Volumes </a:t>
            </a:r>
            <a:r>
              <a:rPr lang="pt-PT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publicados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Conselho editorial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César 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Lino Lopes (Nacional Museum of Natural 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History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Lisbon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(MNHN) | Cristina Bruno (Universidade de São Paulo 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USP-Brasil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| Fernando João Moreira (International 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Movement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 a New Museology - MINOM-ICOM) | Judite Santos Primo (ULHT) | Maria Célia M. Santos (Universidade Federal da Bahia -Brasil) | Mário Canova Moutinho (ULHT) | Mário de 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Souza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Chagas (Universidade do Rio de Janeiro UNIRIO- 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Brazil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| Paula Assunção dos Santos (Reinwardt Academy Holanda) </a:t>
            </a:r>
            <a:r>
              <a:rPr lang="pt-P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Rosana 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Nascimento (Universidade Federal de Santa Catarina -Brasil) | 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Ximena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Varela (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Drexel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University </a:t>
            </a:r>
            <a:r>
              <a:rPr lang="pt-P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Filadelphia</a:t>
            </a:r>
            <a:r>
              <a:rPr lang="pt-P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USA) </a:t>
            </a:r>
            <a:endParaRPr lang="pt-PT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9648" y="10891269"/>
            <a:ext cx="3190979" cy="588674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6631" name="Picture 7" descr="sociomuseologiatop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502" y="2608900"/>
            <a:ext cx="13033448" cy="2972130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10084" y="5799290"/>
            <a:ext cx="3243866" cy="45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77886" y="360190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10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6526" y="17354078"/>
            <a:ext cx="41814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9633" name="Object 1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69633" r:id="rId10" imgW="4276725" imgH="1181100" progId="">
              <p:embed/>
            </p:oleObj>
          </a:graphicData>
        </a:graphic>
      </p:graphicFrame>
      <p:sp>
        <p:nvSpPr>
          <p:cNvPr id="16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linguaportuguesa.net/expo_imgs_net/banexpol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1822" y="3744566"/>
            <a:ext cx="1774945" cy="15265696"/>
          </a:xfrm>
          <a:prstGeom prst="rect">
            <a:avLst/>
          </a:prstGeom>
          <a:noFill/>
        </p:spPr>
      </p:pic>
      <p:pic>
        <p:nvPicPr>
          <p:cNvPr id="9228" name="Picture 12" descr="Exposição História da Língua Portugue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4676" y="3772560"/>
            <a:ext cx="8555428" cy="1413928"/>
          </a:xfrm>
          <a:prstGeom prst="rect">
            <a:avLst/>
          </a:prstGeom>
          <a:noFill/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4678" y="5572761"/>
            <a:ext cx="4464496" cy="677807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8494" y="936257"/>
            <a:ext cx="12817423" cy="1015655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pt-PT" sz="6000" dirty="0" smtClean="0"/>
              <a:t>Recursos WEB Exposições Online</a:t>
            </a:r>
            <a:endParaRPr lang="en-US" sz="6000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3229" y="15553878"/>
            <a:ext cx="412184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3230" y="18434198"/>
            <a:ext cx="4824538" cy="53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769172" y="6220833"/>
            <a:ext cx="4464496" cy="2800759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endParaRPr lang="pt-BR" sz="1600" dirty="0" smtClean="0">
              <a:latin typeface="Arial"/>
              <a:ea typeface="Times New Roman"/>
              <a:cs typeface="Times New Roman"/>
            </a:endParaRPr>
          </a:p>
          <a:p>
            <a:r>
              <a:rPr lang="es-ES" sz="1600" dirty="0" smtClean="0"/>
              <a:t>Asociación de Profesores de Lengua Portuguesa</a:t>
            </a:r>
          </a:p>
          <a:p>
            <a:r>
              <a:rPr lang="es-ES" sz="1600" dirty="0" smtClean="0"/>
              <a:t> en España (APLEPES)</a:t>
            </a:r>
            <a:endParaRPr lang="pt-BR" sz="1600" dirty="0" smtClean="0">
              <a:latin typeface="Arial"/>
              <a:ea typeface="Times New Roman"/>
              <a:cs typeface="Times New Roman"/>
            </a:endParaRPr>
          </a:p>
          <a:p>
            <a:endParaRPr lang="pt-BR" sz="1600" dirty="0" smtClean="0">
              <a:latin typeface="Arial"/>
              <a:ea typeface="Times New Roman"/>
              <a:cs typeface="Times New Roman"/>
            </a:endParaRPr>
          </a:p>
          <a:p>
            <a:endParaRPr lang="pt-BR" sz="1600" dirty="0" smtClean="0">
              <a:latin typeface="Arial"/>
              <a:ea typeface="Times New Roman"/>
              <a:cs typeface="Times New Roman"/>
            </a:endParaRPr>
          </a:p>
          <a:p>
            <a:r>
              <a:rPr lang="pt-BR" sz="1600" dirty="0" smtClean="0">
                <a:latin typeface="Arial"/>
                <a:ea typeface="Times New Roman"/>
                <a:cs typeface="Times New Roman"/>
              </a:rPr>
              <a:t>Apresentada:</a:t>
            </a:r>
          </a:p>
          <a:p>
            <a:r>
              <a:rPr lang="pt-BR" sz="1600" dirty="0" smtClean="0">
                <a:latin typeface="Arial"/>
                <a:ea typeface="Times New Roman"/>
                <a:cs typeface="Times New Roman"/>
              </a:rPr>
              <a:t>Universidade Santiago de Compostela (Galiza)</a:t>
            </a:r>
          </a:p>
          <a:p>
            <a:r>
              <a:rPr lang="pt-BR" sz="1600" dirty="0" smtClean="0">
                <a:latin typeface="Arial"/>
                <a:ea typeface="Times New Roman"/>
                <a:cs typeface="Times New Roman"/>
              </a:rPr>
              <a:t>Universidade da </a:t>
            </a:r>
            <a:r>
              <a:rPr lang="pt-BR" sz="1600" dirty="0" err="1" smtClean="0">
                <a:latin typeface="Arial"/>
                <a:ea typeface="Times New Roman"/>
                <a:cs typeface="Times New Roman"/>
              </a:rPr>
              <a:t>Corunha</a:t>
            </a:r>
            <a:r>
              <a:rPr lang="pt-BR" sz="1600" dirty="0" smtClean="0">
                <a:latin typeface="Arial"/>
                <a:ea typeface="Times New Roman"/>
                <a:cs typeface="Times New Roman"/>
              </a:rPr>
              <a:t> (Galiza)</a:t>
            </a:r>
          </a:p>
          <a:p>
            <a:r>
              <a:rPr lang="pt-BR" sz="1600" dirty="0" smtClean="0">
                <a:latin typeface="Arial"/>
                <a:ea typeface="Times New Roman"/>
                <a:cs typeface="Times New Roman"/>
              </a:rPr>
              <a:t>Universidade de Vigo (Galiza)</a:t>
            </a:r>
          </a:p>
          <a:p>
            <a:r>
              <a:rPr lang="pt-BR" sz="1600" dirty="0" smtClean="0">
                <a:latin typeface="Arial"/>
                <a:ea typeface="Times New Roman"/>
                <a:cs typeface="Times New Roman"/>
              </a:rPr>
              <a:t>Universidade </a:t>
            </a:r>
            <a:r>
              <a:rPr lang="pt-BR" sz="1600" dirty="0" err="1" smtClean="0">
                <a:latin typeface="Arial"/>
                <a:ea typeface="Times New Roman"/>
                <a:cs typeface="Times New Roman"/>
              </a:rPr>
              <a:t>Complutense</a:t>
            </a:r>
            <a:r>
              <a:rPr lang="pt-BR" sz="1600" dirty="0" smtClean="0">
                <a:latin typeface="Arial"/>
                <a:ea typeface="Times New Roman"/>
                <a:cs typeface="Times New Roman"/>
              </a:rPr>
              <a:t> (Madrid)</a:t>
            </a:r>
          </a:p>
          <a:p>
            <a:r>
              <a:rPr lang="pt-BR" sz="1600" dirty="0" smtClean="0">
                <a:latin typeface="Arial"/>
                <a:cs typeface="Times New Roman"/>
              </a:rPr>
              <a:t>Museu da Ilha de Moçambique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4676" y="15985926"/>
            <a:ext cx="4471651" cy="2994019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3577" y="12673558"/>
            <a:ext cx="4495595" cy="301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73228" y="12684872"/>
            <a:ext cx="4069852" cy="272499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889854" y="360190"/>
            <a:ext cx="2232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11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70657" r:id="rId11" imgW="4276725" imgH="1181100" progId="">
              <p:embed/>
            </p:oleObj>
          </a:graphicData>
        </a:graphic>
      </p:graphicFrame>
      <p:pic>
        <p:nvPicPr>
          <p:cNvPr id="70658" name="Picture 2" descr="C:\Users\CASA\Desktop\wuerfel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1422" y="6768902"/>
            <a:ext cx="1848205" cy="792088"/>
          </a:xfrm>
          <a:prstGeom prst="rect">
            <a:avLst/>
          </a:prstGeom>
          <a:noFill/>
        </p:spPr>
      </p:pic>
      <p:pic>
        <p:nvPicPr>
          <p:cNvPr id="70660" name="Picture 4" descr="http://3.bp.blogspot.com/_GWJadanUabw/TMng_wEX1kI/AAAAAAAAB6A/Xf5vwWU1aak/s1600/image0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13190" y="5616774"/>
            <a:ext cx="2088232" cy="693294"/>
          </a:xfrm>
          <a:prstGeom prst="rect">
            <a:avLst/>
          </a:prstGeom>
          <a:noFill/>
        </p:spPr>
      </p:pic>
      <p:pic>
        <p:nvPicPr>
          <p:cNvPr id="70662" name="Picture 6" descr="http://ptmat.fc.ul.pt/~dsabns2/pict/logo-fc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145438" y="5328742"/>
            <a:ext cx="1728192" cy="1041818"/>
          </a:xfrm>
          <a:prstGeom prst="rect">
            <a:avLst/>
          </a:prstGeom>
          <a:noFill/>
        </p:spPr>
      </p:pic>
      <p:sp>
        <p:nvSpPr>
          <p:cNvPr id="21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2471" y="4083185"/>
            <a:ext cx="6912767" cy="2181661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pPr algn="just"/>
            <a:r>
              <a:rPr lang="pt-PT" sz="1600" dirty="0">
                <a:latin typeface="Arial" pitchFamily="34" charset="0"/>
                <a:cs typeface="Arial" pitchFamily="34" charset="0"/>
              </a:rPr>
              <a:t>A área da Museologia existe na Universidade Lusófona de Humanidades e </a:t>
            </a:r>
            <a:r>
              <a:rPr lang="pt-PT" sz="1600" dirty="0" err="1">
                <a:latin typeface="Arial" pitchFamily="34" charset="0"/>
                <a:cs typeface="Arial" pitchFamily="34" charset="0"/>
              </a:rPr>
              <a:t>Tenologias</a:t>
            </a:r>
            <a:r>
              <a:rPr lang="pt-PT" sz="1600" dirty="0">
                <a:latin typeface="Arial" pitchFamily="34" charset="0"/>
                <a:cs typeface="Arial" pitchFamily="34" charset="0"/>
              </a:rPr>
              <a:t> –ULHT– desde 1991. Desde essa data que o ensino e a investigação na área da Museologia têm ocupado um lugar de central no seio da ULHT pelo facto de se reconhecer que se trata de uma área da maior importância para o 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País. </a:t>
            </a:r>
            <a:r>
              <a:rPr lang="pt-PT" sz="1600" dirty="0">
                <a:latin typeface="Arial" pitchFamily="34" charset="0"/>
                <a:cs typeface="Arial" pitchFamily="34" charset="0"/>
              </a:rPr>
              <a:t>Na verdade a ULHT foi a primeira universidade em Portugal a assegurar o ensino específico da Museologia ao nível de Mestrado e de Doutoramento nos termos da Reforma de Bolonha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AutoShape 2" descr="data:image/jpg;base64,/9j/4AAQSkZJRgABAQAAAQABAAD/2wCEAAkGBhQSEBQUEhQVFRUWFxgWFBQYFxgWFxQXGBcVFBcUFRQXHCYfFxklHBUUHy8gIycpLSwsFR4xNTAqNSYsLCkBCQoKDgwOGg8PGiwkHyQpLCwsKSwsLCwsLCwsLCwsLCwsLCwsLCwsLCksLCwpLCwsLCksLCwsLCksLCwsLCwsLP/AABEIAOEA4AMBIgACEQEDEQH/xAAcAAAABwEBAAAAAAAAAAAAAAAAAgMEBQYHAQj/xABCEAABAwIEBAIJAQYFAgcBAAABAAIRAyEEBRIxBkFRcWGBBxMiMpGhscHw0SNSYnLh8RQkQoKiM5IXJTQ1U3OyFf/EABkBAAMBAQEAAAAAAAAAAAAAAAIDBAEABf/EACcRAAICAgICAQQCAwAAAAAAAAABAhEDIRIxBEEyEyJRcSNCFDNh/9oADAMBAAIRAxEAPwDF6qB3RqrUIR1swRIXHBdKCUCKgeykGu9qU4rWaEhqG8ImGFc8yl8NVCSsV3R0K1GJ0KVb2CbEJQUigKZ6LGwmFpi6ApFPcHhtW48AB1Pgrfwx6NamIipVPqaU7kS8+DWn7rDLKIKZjzUzhOCsZUaHMw1ZzTz0ED5raso4LwmHIdTosLhEPeNTttwDYKcfWPP5QlvNFDVimzAT6Pcdp1eodHjAPwJBVfq4ZzSWuBBFiCII7zsvRmMxZg+HYKvZxg6VYftKbH92ifiLoP8AIiGvHmYeuwtBzTgei+9Imm7oZLP1HzVLzTKn0HljxHMEXDh1B5hNjOMuhUoOPYxQQQRgAT3DN9n86po1hOwStPElrS1ajGELt1p/owZ7Dj4lZgxax6MmfsfMoQX0XdicMRaYSwatsWBoulAEGtStNqYmYeZKl/igd0WpZHiVw8blAbrrzdGoj2gkvsxdh8VyHgm7tk4xfvR4JAhca+xJdhdi6UW2c2EYlWSitbK0/wBFXAor/wCYrsDqQMMB/wBbhvbm0LUrM5UOvR/6O3aBiMQImDTp3B/mdG0iIG60ehlxDRAAAgDkGjkABt/VS9TD7DkndGgNMKfKnKVeivE0o2V2tSuAE2rUp+6smKwMXi3YKMxDBHwUk4tFcZJlYxzbfWyhKw5XVhx9C3fbZQlZp8klumUx6GEFMc5yllenpdYi7X/un7hSsGb9d/zkkK1W/l/VGptbQM8akqZlWa5W+g/S8diNiOoPRMVpmcZc3EUi02I9x37p/Q81nuKwLqbyxwggwQvRx5FNHlZcTgwYYlskQm73SZTp7AGwE0TmJFaLVsHo4pf5ceKyKitr9HNCMM0+CxdATLTTYl2sR2U0symiSFCTaaWFNKtYjhiIw8r1aaAaeiI9xStKrBB3HMdR0XD0IPajYM+2EZ75JMQlMEAXJcl7CE8U2XFI+rJStV0uKNTFlqicxvphda2dkYhLUKZaGuiJJg9t4QpbBaH/AA9kT8TWZSYLucAT0BiSfACT5L05k+VMoUKdGmIaxoaP1PjufNUP0P8ACIZS/wAS9sPqe5Ny1sCSO+/mtSbh4At8fujYPY3ey4jz5py2jI2uuUG6nHonLwNkh0ULSEK4lo8P7KBzDDmbbeO3eOe4U5VqgE/gBVZzniCiCW6tJ6pORXsoxunQzzGjLdUW5idjCreJZYdTy8FLPzilEB7Zvue24PdRFfGN6g7/AAIICjki7GyPqG8TzHmm2MBnqlqT9RJ8YRMURAPX9YWDiNqO6Ko8WUiKjXj/AFCD3b/Qq41AFAcQYUPpuPNlx9IPl9FTgeyLyF9rKeKxQFQdEmQuK88wd4eJst34FpxhWfyhYThaa9B8H04w7Ow+iJAT6J5jUsxiKwJdjVooM1v5+q6KaOxqM4LTDyVVCNKkmZO8sNQtOkA3+iZiiZiLmBC4fY2eE6wDLnsp/B8Hva+k6oLG5Hhuot8a60WEkDwCCQUWrIkj2pVgwuUNNMO1KEFMdU8o4lzbTbuskn6OTEcThocY2lSOS5LUruaymCZdbwkgG35slMsY5xhrdRJsInYEmy2TgLh5tGar2BhIFpmOpM8/6rr1sx7dIumS4QUaNOmBZjGtA7NATsO1czbkDHxUBSzB1WsWtYQ2SGvNw6OdtgeXkphmXtaQ4zI2ANtokjmlxmprQUsTg1ZJYZsfm3gkcbiQ1pMieU384HIX+CY4nh9lUD1g13mH3AsRZMMyy1lOoyGAO9WWAgmzJEMudp1fFIk2kOjFNiWZ1SKLqlWtpZ1cQBH8IFh9Vl3E3F9EWa2o6YgubuDI/wBXZWrOcqdi67PWT6imPdadOp3IgneOuyrPGeWteGgkw2wOlpJ6aup3ugXH+xRwl/UgcNxFTeyDTaNTveu09NMA6Y8vNT2Byv1rdTSbC4mbbb2/CqSMLBgXsZ8b8+i1jgmkGYWo4gFwb7Go6Wzu7U7pGn5LskVWg4NxW0Vf1opmA4SDJkEdfgofHY6qZFLS6DJhwOnncSn2eYoEu1NNMzuC17ZOx/0mFWswJ9Y6nSENp+zJ3c4Wc95vJJBtyEBZhx3th+RmrSFmY7Ezem74GD5hOaU1RpfLSRBH9/oq4Mwe2Rqva4tzkwPJS+SY1/rAdRg8t/DYqnhWyH6jadlazDDhlRw5AkDysm48FZuMMl0RVbsbOHieceKrDd00n9D3BNuvRfDNICgzsF57y5suHcfZejMjbFFt+SbFC8nok2hcqYtrPeIC6sX46ZiK+JeKbnaW7tBIHeyN6FLZrVbiugzeo3pvzUxSramgjmvOOV4d7aRDgZLwP+QXoHKWEUWW5BcqaM9mVV8OP8Fo6NFo7KrU8EP8bTA5vHyOyveY0IwotY6R81F5Ph2OxLHQJ9rn/ER9kmJTMPxBiXNrMaBYMJPyWevqezUPU/dabxI4Q89G/r/RZfUP7M+JWJ2ZFDBu6cYTDuqPaxgJc4wAOpSKsXAdIOx1LVcDUY6wDb4SmI2WkahwNwR6hgLoNQxqPSeQlXDPKBpYOsW8mx8bFEyHGesYx3JxJ83ExPkApbFYY18NVZF3MIA8dx57IM24tIzBKskW/wAkdwblYbQpe2Z0te4TtInT4KexlOfL7KIydzmveCLENcPAWAA6wAeysLTqZ7PMW8x/VTQ+BVlf8liVBxATHNcLrqMMwYcL8yCHafhqP+0p9p0olekHt85BFi0jYg9UtutM7/qKtmhcwkR5j6FUnNsK6oYDZn+/Jam7KnOBnQ6d92ki3QH7Kp5uRhyQaens5p/Q/JLyKtluCSukVbLeFGgzU8mjcnkFeMqyHWHUyA2lTAkSJqVD7Rkj/SAGDx0g81Usrzv1uJFNjXHckyJA6iJjvv0haTgKZZhJ0wYkiInuihvs3NaaMh40wABqADYGPLp8FSsU7WQ9oI1guIMXdJmFofERDnOkbyCqXh6DXAtm7TbwO353XYpJJhZoXRAjAzPswU7ynDubZpGqeewunZwrpIJ5wprAZYIna8/KFUm5Hn5Eooa8Qt9VhgcQG1GuIDWNBb4zqmbALPeavnpAxQLKdKJgEg/K3h+iobaZlGhHol8obL2D+ID5r0flNOKbewXnfh1k1qY/jb9V6Oy9sMb5JsfYrL6F6gsVinEWcPo4qroi52Pmturj2T2P0WA8T4QuxdUkwNVkUkxcVslcHUL8OzVGovbt/MFs+X0z6tvZYVlLjrw7JsarR8wt9wrYYOwQw0tGPszLOTGGHdqjeHcN7Tak7z9SVIcQiKI3/BKV4ewwGFpk76R9EuPQ+aIPix8Uah6j8+qzqv8A9MK+cbVIonxKpFXDuLAdgNySBv0ndDHoJaGACtfo5w2rH0iRLRrJ7BplNsl4WdViXATfSLujk49AVfOF+E3F2mjqM2dUtpHUagLui0DqU8VOfpF44bcRgqbo0k6LdPaj6K5YJvvd/wBFA5fw0WtaHGdLtfdwiLcgp1mFIkysk0wI2Gp4AAu5g/IGZb2unTKQCb4cGd06CUo0U8uQhiqQiU1pXtyCkXBNX1IP5JS5wTGRl6O1qwaw9lkPGGaOq1dDLmYEfCVpWeOJplrRJIgMHvEm8Cfn0UdkfCTaDC54BeRJPUnlPS8JLxubr0V4skcUXJ9lF4dyithHjENaCSCCHSA4WPvcrwrrlfFbq7KlOqwUqjRIGqQ9uxe2QDAO9uYTysWBpbIJaZI3tF+8XVG4uxbXaG6yxzXklzSA6SdRYL9HfBP+gqe9iJeTykm0QXE+Yhj36jafzmqjTqtdWMWkA9zsSPkpzH8PF2oveaj2uDYJ2mSHHyhRGOwJYQ4CzTE+Bj9UlYuGmUryPqSX4QrXJbfopjKazqkey0ARcar+ZJCh/fMdVaMqwsQOXzn7rYoV5NJ0VT0hgksdsRby3/VUkVTK2XiTJRXpG3KdvoFkRow4hURt6I6JvhKlOIpT+8vRWDb7I7LA+CKM4ukPGflC9C4dnshMTFZezmJsx3YrCOJsTNV+n9+Fu2Pb+zf2WFZ0xra5/ieZS8rbVBYJKMrYXK5/x2Eb1qN/VegsOPZHYLz/AJK4PzfChpsHj6FehKQsEWK1BA5ac20ZBxRUIpw4yYcfkQpLLmacMz+QfRULiDiwVtgQNMfqpxvGFH/DtaDcNEielkTWjWRnHD/2bB1J/PmobD4MOezWQQ0C0zeA6LbbJxxFmjapZpuBbf8Al+CmuEsu9Y+la2oF3QiDueQmPgghH0dJ0mW3gvhdzmk1AYeZLSBHd3Ucg3wkytQwOBDAIgeHQeCQwoaxo5JYZgITJW+hKpdj4uhGa4FQdTMAPz8lMHZs95IpkNO0zPnHksUGF9RIsoN4F05YFX8rzM6xScS54HtO2Exf5x8VPsWNUHB2dKSc0f1Srik3NQ0MuhrpaCHWLthzIG5j5qqcTZ5UqTSoO0m2pwuRG7W+PdWTMZ0uixj3u5AEfnJZ1jMwdTqEtuJIBMi53PUbJWRuCHYoqct+iPzXK8RGpuIqXmWi293CB2+AVExlDFajqeKjZJHrJkb/ADutnpZYXtBeS2QAfAx7onnG/aFWc34UD3E03uPtwfZ5kEgC99h8UHCa2ULLiepGeYfOqtDUXMDtUSQegiY7W81KszBmIw7g3/cYA0mNUAdLAeS7m/Dv7PWx88nAjaBJE8jHI7phwzhQH1WdTI7gHby+qP1sTOruPQvlGFOsTysPkrbhWQ74f3THBYHQRO/9VM0KYt4fLZYhc5Wx2GWMjdY5nmX+rrPEQNRI7ErZnGAskz3EF9eoDyJjsLgI1oCL2SPo9pTjGeA/Rb9SFr/dYd6L6OrGdm/dbrTaqIdCcjuQzzh0UH/yledswql73k/vOj4r0NxAP8vU/lP0K8/nCg1Incn6onJR2TzsP6OmE5rh55OJ/wCJXpJtOywD0d4HTm9O+2o/Jeg2CyzTVoa+zx9UcjA28en3R34cxdHgDay7ixrZyhUMi3j/AE+St+U8VMoupG0NbcAH3r7dRt8FS6r0muo2rNn/APFimYFKm57jzMAT2mU0xnpBrPa6BpPRrXEC4F3czyWVYPGupO1NMOvB72nupGhnJc5oe52nd3tEzyvJ7WRxaQiUGW+lnVSXudUeJgkuJsObQJ3+ZlWHDZj6ql6+rqH7lMW1eJG5jxVKwmZYVh1Frqr92NMNaDvLzJJEhNsx4iqVnuc/ZzQ3SLaACCAB3nvJTrQriXzgjihzsS7XJLqro8ANW830tjcbl43Ww5fjNbZC8t5HmPqa3rSWyJFzvJ5Rz3XoPhLPKdSi0hzb+PbbukzVoZH7WW2VwrgK6kDhCswR4Km5llo13OmDqkXixbN+W3wCuVfb8uq9mnM+IAHUSJ+KNRTWzObi9EO/Mjqc68Np+y08nbC/51UPmOYTSrNEiHNa2LEgPPtNPIix7pxnT9FUTOhwIfB92GyHD4EeMqtuxWuNxquRtpdLXHwgk/8AHwXSjSNjLZzMa2poqtnVqOsSQ27RqIaBe+kwdpULh8IWvDjtY2tEnw6Se6seEpHSQ6TE787AD6cuqKcGCTqETsbiLQB2U3Gh3PVDxrZANpG+9xA+CUo/L+39ESnTLQ38keKUcwdOl/suoCxxUjTuqpxJk066jd4kjx6jyVnc+ZCRdRJ3taDaVhidMr3oqof5p1tgFtbNlQOGcA2nWLwBeJI5q+06kqqL0Kl8mRvEp/yz+x+6wCpiA2tPIL0bjgwtLXxB5Eqt1ODsG4zDfi1MjW7/AALkZx6NjrzUEbBpP0W8N2VfyPhbD0agfSA1bcvsrFFkuqVBXbs8jVim7jdLVxCbVDdHMbFBXFFJXVwhCN9AldmyTRiVtAXoVp1ClQ9NmGEtKy2ujKCudJWreivGAe2Xc9MF0CRHtRNzB8lkhcr76M3z6wTsA8eR0n/9NTcfdP2Ky9HonLsWHtBB5ctin0qp8L432IJiAAOqsoryEqcOLMhO0GrOkWUFmQB5T4Ty6/EFS1d3RRWIZ+k/NbFGSZSuKacuLRuG9xvOw6lReGwha32jLrXjcdulp81ZcdhQSZF7N1X52+hUbTpiTYxpgdgZHnF10gosRo0gQeXXpeY7bFO20P2eq/h423+yVoUjpFgep7eHzXQyGBveOXj9yl0G2N3ttaTJ3i0bR32UPj84awkOMcvy/cqTxdf2Tp3tY28llfGOeF9QtuCIvPnBtuCXXQtGpmi4XHB0QRCkqVbxnw/RYzk3Ej6RA1Q3odvjyV8y3iVrohwnulNUF+y9Ze+HSIup/CYiD3/uqblmZSQp/BYgOiNp+CoxK0Jn2VD00Y17G0tD3NN50kjl4LK8NnNe59fUH+8rTfSydb6I7z8FmVKm1rXSLrMkqdDscE42zUfQvmlaq+r6yo54BEajMWWvs2WO+g1lqp6v+gWxNKZWkI6bPI1Ypq/dOMRsmxXS7HQ6E9SOiIwK4KLCxF0F1y4FoLFALItQ3XSVxoQhNHCFbPRrioxgZ/8AI1zPMtP3AVUcVJ8K4z1WMoO2io2fMgI4upJgTWmjdskxBaAZ37/NWvBYwws2zLjOjQqeqY1z3TB3a1vPc3O/IclB8aZ1jHM9ioW0iLhnsyDyLhc/FWzhyV0RQuzWa3FNI1DSp1GuqTBvIBA1GSEXEZo0UyRfp26nn1WCZS17BqYXAxeO6mMNmlQw0vIBsbwOfjvJKBYlQbNNFcO2dtETzJTKu6IdMRe/iPnIKoFXP6rNRmQBDBybcR8YUsM4qPDSASDdpAmD0I6hDPFRqbLfSqAA9OhPukz+eaiMdnTKYOoiWnaRNpMfI2UVjMfUidDm+VtrAR9VQeOMze+sJcbNbN+d/aPjB3U8kkrQ1RbdElxPx1rLhRiOpkzcjUI52B81R6tYuMkyiFcU72PUaDFyNRrlpBBghJoLAi9cN8Z+00VLEc9geS07h/iOlU9lp0nfSd7ePMLzwDCdUs0qNjS94iIhxtCKMnEXKFmw+k2q7Uwtg2PwsFRm0WvYS6x3TN3GVWu1rMS8ugEB/Ps6N+6dYbD66Z0EERMoMj5NV2U+PF8JJ/g0j0JsilUI2NQ/SFqzSsx9DVHThT11v+q0tqpZ555HxJTdycYopu4rpdlEOgPYAAiByODISJS5OkcGLkA5FXAEHNmCpujIoCMmhoI9GpVNJBHIg/AojkGlZbugezUuKsGHuo1m7VGB0jsD91ZsDgG4jBlpudPRVfLMT67K8OdzSLqZ8tvlCsHBuJOvSJvyXpqf2pkLj6K/kmAh9Sm4XaNUbe64D7qdwfC5eYbTtO9vurZh+HabcQax95w0+HIn6BTWHDWmxAUuTzFHUSqHiuW5FMHo5YSXP1GQJaNvNWjJ+GqbG6WsaBCl8TmLGjcKMxPEDYMFebl8i39zLseFpaRAcZUBTFo+CyHiTIzXd6yn7+xb+92PVXjifODUJvYKth6jjkfK0ejLAnBKXZnNeg5ji1wIIsQbEd0krXxjhpDavP3XePQ/ZVUhXRlyVnlThwlRxBBBEABBBBccdTvBY1zD7JMGxHVM0Zm61dnHon0Q0owNM9ZPxJWgsaqP6KWf+X0f5Qr0wqhkZ5ExKbPKc4vdN3FBP2VR+IWmVyoigoEpTlqjPQF1u64utKGPZwqguBAhPDE3IMRnhca1BdMCi/8Ao/frw2IpbnUxzfMOBj4BatwlkjKI1H3ufh2Wc+ijLNJqVDz0tb3uSfotUpUCSGjmhy5m0oIfiwpNyY5xVQAFxj7BUzNs8qUzYyFKZ/TNEHUe6oeLzEON1BknbpHpYcer7HON4sqncHyUXV4tcAZkeRXdcolWkCNklJN7Q93WiJdxEahcSDobufHsndLGNIsQR1SdbKmHdvdItyNsHSS3zTv4/wBClz97I/ijMGljWDeZPkqyUvj6BZUc11yDv18U3VkI8VR5eSXKVgQQQRCwIIILjgIzEVGaVxx6Q9FVSctoH+GPgSFeA6yzz0PPP/8ANpTtqqAf9xV/aFV2RvR5Px7dkzf+qfY0y0FMnhBk7KY9CSBQQUxwEAgg1bHswVaurjdkE8NdHCEpQpy4CJ5R9kVWPgbIXYnFNEey0hzz0AWSdI1Rtmu8F5T6rDi19/M/gVkwjy2XFEwjAIaNtk9pUAXXsLKF7ZctIzfjbOHVH6RYc/FVMsWm8YcNku1iNKo+LwoZukzi4vZdjyJw+0jqL+RTogdQkDWATSuC73XQgo2/yOqtQJE1o2UfUfUbyDvqknVqjmmGn5JkcTb7AllSRAZ/VDq7iFGpStMklJq1KtHjSfJ2BBdC6WfDktMCoIILjgLrQuLrVxx6O9ErAMsoRz1k99bleWLMfQhmuvBOpc6Tz/2v9ofOfgtOY9VLojl2eTKn/THePz4puUr/AKD3SJsgfopiIlBAoKY4ACM1caUrSpl23xTYJMzoLqSjKZPJL08IBvdLgKlYvyDzEWYXYC5JgDqStw4I4fGFwrRH7R93nnfksx4Mw7X4+g1+0l3+4NJb81uNJot47KTydPiirx1e2LscI6Ql2VwmdQ6R1JS7cOGtBJJMSommyvXsj+J8zlmgfqsqzaoS88oWruwILtTr9Bus84iwEVnHaSglFr7mUYpL4orcLrSj4hkTG/JN6Aq8wESqjn3TDPIG5XWPABvySNWjUnZErYZ4bJsEcIptJCskuKbKrjGw4902T3HNuUyVslR5iAugriCA0CCPotPy+6IuOAuriC440z0IZhoxj6ZNqlOY6lhB+hK3mnsvNHotxBZmmG/ieW+TmOC9KUnKnH8SXIqkeTh7qSfzQQQPooQigggpgQFSWH91BBWYO2BLoUcucwggqwCW4U/9fh/5vsVujeXkuoLzPK+R6HjdHW+8e6fP909kEFKimXYlhVQuL/fKCCzJ8Q8HzKhVSlNcQSvRTLs6/dExn/Td2XUEWL5oRn/1v9FHx/vFMUEF6MzyYgQQQSwg7f1+6IgguOAggguOLJ6PP/c8J/8AaPoV6cobHsuIKnH0TZez/9k="/>
          <p:cNvSpPr>
            <a:spLocks noChangeAspect="1" noChangeArrowheads="1"/>
          </p:cNvSpPr>
          <p:nvPr/>
        </p:nvSpPr>
        <p:spPr bwMode="auto">
          <a:xfrm>
            <a:off x="343058" y="-322537"/>
            <a:ext cx="658109" cy="705087"/>
          </a:xfrm>
          <a:prstGeom prst="rect">
            <a:avLst/>
          </a:prstGeom>
          <a:noFill/>
        </p:spPr>
        <p:txBody>
          <a:bodyPr vert="horz" wrap="square" lIns="209841" tIns="104921" rIns="209841" bIns="1049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AutoShape 4" descr="data:image/jpg;base64,/9j/4AAQSkZJRgABAQAAAQABAAD/2wCEAAkGBhQSEBQUEhQVFRUWFxgWFBQYFxgWFxQXGBcVFBcUFRQXHCYfFxklHBUUHy8gIycpLSwsFR4xNTAqNSYsLCkBCQoKDgwOGg8PGiwkHyQpLCwsKSwsLCwsLCwsLCwsLCwsLCwsLCwsLCksLCwpLCwsLCksLCwsLCksLCwsLCwsLP/AABEIAOEA4AMBIgACEQEDEQH/xAAcAAAABwEBAAAAAAAAAAAAAAAAAgMEBQYHAQj/xABCEAABAwIEBAIJAQYFAgcBAAABAAIRAyEEBRIxBkFRcWGBBxMiMpGhscHw0SNSYnLh8RQkQoKiM5IXJTQ1U3OyFf/EABkBAAMBAQEAAAAAAAAAAAAAAAIDBAEABf/EACcRAAICAgICAQQCAwAAAAAAAAABAhEDIRIxBEEyEyJRcSNCFDNh/9oADAMBAAIRAxEAPwDF6qB3RqrUIR1swRIXHBdKCUCKgeykGu9qU4rWaEhqG8ImGFc8yl8NVCSsV3R0K1GJ0KVb2CbEJQUigKZ6LGwmFpi6ApFPcHhtW48AB1Pgrfwx6NamIipVPqaU7kS8+DWn7rDLKIKZjzUzhOCsZUaHMw1ZzTz0ED5raso4LwmHIdTosLhEPeNTttwDYKcfWPP5QlvNFDVimzAT6Pcdp1eodHjAPwJBVfq4ZzSWuBBFiCII7zsvRmMxZg+HYKvZxg6VYftKbH92ifiLoP8AIiGvHmYeuwtBzTgei+9Imm7oZLP1HzVLzTKn0HljxHMEXDh1B5hNjOMuhUoOPYxQQQRgAT3DN9n86po1hOwStPElrS1ajGELt1p/owZ7Dj4lZgxax6MmfsfMoQX0XdicMRaYSwatsWBoulAEGtStNqYmYeZKl/igd0WpZHiVw8blAbrrzdGoj2gkvsxdh8VyHgm7tk4xfvR4JAhca+xJdhdi6UW2c2EYlWSitbK0/wBFXAor/wCYrsDqQMMB/wBbhvbm0LUrM5UOvR/6O3aBiMQImDTp3B/mdG0iIG60ehlxDRAAAgDkGjkABt/VS9TD7DkndGgNMKfKnKVeivE0o2V2tSuAE2rUp+6smKwMXi3YKMxDBHwUk4tFcZJlYxzbfWyhKw5XVhx9C3fbZQlZp8klumUx6GEFMc5yllenpdYi7X/un7hSsGb9d/zkkK1W/l/VGptbQM8akqZlWa5W+g/S8diNiOoPRMVpmcZc3EUi02I9x37p/Q81nuKwLqbyxwggwQvRx5FNHlZcTgwYYlskQm73SZTp7AGwE0TmJFaLVsHo4pf5ceKyKitr9HNCMM0+CxdATLTTYl2sR2U0symiSFCTaaWFNKtYjhiIw8r1aaAaeiI9xStKrBB3HMdR0XD0IPajYM+2EZ75JMQlMEAXJcl7CE8U2XFI+rJStV0uKNTFlqicxvphda2dkYhLUKZaGuiJJg9t4QpbBaH/AA9kT8TWZSYLucAT0BiSfACT5L05k+VMoUKdGmIaxoaP1PjufNUP0P8ACIZS/wAS9sPqe5Ny1sCSO+/mtSbh4At8fujYPY3ey4jz5py2jI2uuUG6nHonLwNkh0ULSEK4lo8P7KBzDDmbbeO3eOe4U5VqgE/gBVZzniCiCW6tJ6pORXsoxunQzzGjLdUW5idjCreJZYdTy8FLPzilEB7Zvue24PdRFfGN6g7/AAIICjki7GyPqG8TzHmm2MBnqlqT9RJ8YRMURAPX9YWDiNqO6Ko8WUiKjXj/AFCD3b/Qq41AFAcQYUPpuPNlx9IPl9FTgeyLyF9rKeKxQFQdEmQuK88wd4eJst34FpxhWfyhYThaa9B8H04w7Ow+iJAT6J5jUsxiKwJdjVooM1v5+q6KaOxqM4LTDyVVCNKkmZO8sNQtOkA3+iZiiZiLmBC4fY2eE6wDLnsp/B8Hva+k6oLG5Hhuot8a60WEkDwCCQUWrIkj2pVgwuUNNMO1KEFMdU8o4lzbTbuskn6OTEcThocY2lSOS5LUruaymCZdbwkgG35slMsY5xhrdRJsInYEmy2TgLh5tGar2BhIFpmOpM8/6rr1sx7dIumS4QUaNOmBZjGtA7NATsO1czbkDHxUBSzB1WsWtYQ2SGvNw6OdtgeXkphmXtaQ4zI2ANtokjmlxmprQUsTg1ZJYZsfm3gkcbiQ1pMieU384HIX+CY4nh9lUD1g13mH3AsRZMMyy1lOoyGAO9WWAgmzJEMudp1fFIk2kOjFNiWZ1SKLqlWtpZ1cQBH8IFh9Vl3E3F9EWa2o6YgubuDI/wBXZWrOcqdi67PWT6imPdadOp3IgneOuyrPGeWteGgkw2wOlpJ6aup3ugXH+xRwl/UgcNxFTeyDTaNTveu09NMA6Y8vNT2Byv1rdTSbC4mbbb2/CqSMLBgXsZ8b8+i1jgmkGYWo4gFwb7Go6Wzu7U7pGn5LskVWg4NxW0Vf1opmA4SDJkEdfgofHY6qZFLS6DJhwOnncSn2eYoEu1NNMzuC17ZOx/0mFWswJ9Y6nSENp+zJ3c4Wc95vJJBtyEBZhx3th+RmrSFmY7Ezem74GD5hOaU1RpfLSRBH9/oq4Mwe2Rqva4tzkwPJS+SY1/rAdRg8t/DYqnhWyH6jadlazDDhlRw5AkDysm48FZuMMl0RVbsbOHieceKrDd00n9D3BNuvRfDNICgzsF57y5suHcfZejMjbFFt+SbFC8nok2hcqYtrPeIC6sX46ZiK+JeKbnaW7tBIHeyN6FLZrVbiugzeo3pvzUxSramgjmvOOV4d7aRDgZLwP+QXoHKWEUWW5BcqaM9mVV8OP8Fo6NFo7KrU8EP8bTA5vHyOyveY0IwotY6R81F5Ph2OxLHQJ9rn/ER9kmJTMPxBiXNrMaBYMJPyWevqezUPU/dabxI4Q89G/r/RZfUP7M+JWJ2ZFDBu6cYTDuqPaxgJc4wAOpSKsXAdIOx1LVcDUY6wDb4SmI2WkahwNwR6hgLoNQxqPSeQlXDPKBpYOsW8mx8bFEyHGesYx3JxJ83ExPkApbFYY18NVZF3MIA8dx57IM24tIzBKskW/wAkdwblYbQpe2Z0te4TtInT4KexlOfL7KIydzmveCLENcPAWAA6wAeysLTqZ7PMW8x/VTQ+BVlf8liVBxATHNcLrqMMwYcL8yCHafhqP+0p9p0olekHt85BFi0jYg9UtutM7/qKtmhcwkR5j6FUnNsK6oYDZn+/Jam7KnOBnQ6d92ki3QH7Kp5uRhyQaens5p/Q/JLyKtluCSukVbLeFGgzU8mjcnkFeMqyHWHUyA2lTAkSJqVD7Rkj/SAGDx0g81Usrzv1uJFNjXHckyJA6iJjvv0haTgKZZhJ0wYkiInuihvs3NaaMh40wABqADYGPLp8FSsU7WQ9oI1guIMXdJmFofERDnOkbyCqXh6DXAtm7TbwO353XYpJJhZoXRAjAzPswU7ynDubZpGqeewunZwrpIJ5wprAZYIna8/KFUm5Hn5Eooa8Qt9VhgcQG1GuIDWNBb4zqmbALPeavnpAxQLKdKJgEg/K3h+iobaZlGhHol8obL2D+ID5r0flNOKbewXnfh1k1qY/jb9V6Oy9sMb5JsfYrL6F6gsVinEWcPo4qroi52Pmturj2T2P0WA8T4QuxdUkwNVkUkxcVslcHUL8OzVGovbt/MFs+X0z6tvZYVlLjrw7JsarR8wt9wrYYOwQw0tGPszLOTGGHdqjeHcN7Tak7z9SVIcQiKI3/BKV4ewwGFpk76R9EuPQ+aIPix8Uah6j8+qzqv8A9MK+cbVIonxKpFXDuLAdgNySBv0ndDHoJaGACtfo5w2rH0iRLRrJ7BplNsl4WdViXATfSLujk49AVfOF+E3F2mjqM2dUtpHUagLui0DqU8VOfpF44bcRgqbo0k6LdPaj6K5YJvvd/wBFA5fw0WtaHGdLtfdwiLcgp1mFIkysk0wI2Gp4AAu5g/IGZb2unTKQCb4cGd06CUo0U8uQhiqQiU1pXtyCkXBNX1IP5JS5wTGRl6O1qwaw9lkPGGaOq1dDLmYEfCVpWeOJplrRJIgMHvEm8Cfn0UdkfCTaDC54BeRJPUnlPS8JLxubr0V4skcUXJ9lF4dyithHjENaCSCCHSA4WPvcrwrrlfFbq7KlOqwUqjRIGqQ9uxe2QDAO9uYTysWBpbIJaZI3tF+8XVG4uxbXaG6yxzXklzSA6SdRYL9HfBP+gqe9iJeTykm0QXE+Yhj36jafzmqjTqtdWMWkA9zsSPkpzH8PF2oveaj2uDYJ2mSHHyhRGOwJYQ4CzTE+Bj9UlYuGmUryPqSX4QrXJbfopjKazqkey0ARcar+ZJCh/fMdVaMqwsQOXzn7rYoV5NJ0VT0hgksdsRby3/VUkVTK2XiTJRXpG3KdvoFkRow4hURt6I6JvhKlOIpT+8vRWDb7I7LA+CKM4ukPGflC9C4dnshMTFZezmJsx3YrCOJsTNV+n9+Fu2Pb+zf2WFZ0xra5/ieZS8rbVBYJKMrYXK5/x2Eb1qN/VegsOPZHYLz/AJK4PzfChpsHj6FehKQsEWK1BA5ac20ZBxRUIpw4yYcfkQpLLmacMz+QfRULiDiwVtgQNMfqpxvGFH/DtaDcNEielkTWjWRnHD/2bB1J/PmobD4MOezWQQ0C0zeA6LbbJxxFmjapZpuBbf8Al+CmuEsu9Y+la2oF3QiDueQmPgghH0dJ0mW3gvhdzmk1AYeZLSBHd3Ucg3wkytQwOBDAIgeHQeCQwoaxo5JYZgITJW+hKpdj4uhGa4FQdTMAPz8lMHZs95IpkNO0zPnHksUGF9RIsoN4F05YFX8rzM6xScS54HtO2Exf5x8VPsWNUHB2dKSc0f1Srik3NQ0MuhrpaCHWLthzIG5j5qqcTZ5UqTSoO0m2pwuRG7W+PdWTMZ0uixj3u5AEfnJZ1jMwdTqEtuJIBMi53PUbJWRuCHYoqct+iPzXK8RGpuIqXmWi293CB2+AVExlDFajqeKjZJHrJkb/ADutnpZYXtBeS2QAfAx7onnG/aFWc34UD3E03uPtwfZ5kEgC99h8UHCa2ULLiepGeYfOqtDUXMDtUSQegiY7W81KszBmIw7g3/cYA0mNUAdLAeS7m/Dv7PWx88nAjaBJE8jHI7phwzhQH1WdTI7gHby+qP1sTOruPQvlGFOsTysPkrbhWQ74f3THBYHQRO/9VM0KYt4fLZYhc5Wx2GWMjdY5nmX+rrPEQNRI7ErZnGAskz3EF9eoDyJjsLgI1oCL2SPo9pTjGeA/Rb9SFr/dYd6L6OrGdm/dbrTaqIdCcjuQzzh0UH/yledswql73k/vOj4r0NxAP8vU/lP0K8/nCg1Incn6onJR2TzsP6OmE5rh55OJ/wCJXpJtOywD0d4HTm9O+2o/Jeg2CyzTVoa+zx9UcjA28en3R34cxdHgDay7ixrZyhUMi3j/AE+St+U8VMoupG0NbcAH3r7dRt8FS6r0muo2rNn/APFimYFKm57jzMAT2mU0xnpBrPa6BpPRrXEC4F3czyWVYPGupO1NMOvB72nupGhnJc5oe52nd3tEzyvJ7WRxaQiUGW+lnVSXudUeJgkuJsObQJ3+ZlWHDZj6ql6+rqH7lMW1eJG5jxVKwmZYVh1Frqr92NMNaDvLzJJEhNsx4iqVnuc/ZzQ3SLaACCAB3nvJTrQriXzgjihzsS7XJLqro8ANW830tjcbl43Ww5fjNbZC8t5HmPqa3rSWyJFzvJ5Rz3XoPhLPKdSi0hzb+PbbukzVoZH7WW2VwrgK6kDhCswR4Km5llo13OmDqkXixbN+W3wCuVfb8uq9mnM+IAHUSJ+KNRTWzObi9EO/Mjqc68Np+y08nbC/51UPmOYTSrNEiHNa2LEgPPtNPIix7pxnT9FUTOhwIfB92GyHD4EeMqtuxWuNxquRtpdLXHwgk/8AHwXSjSNjLZzMa2poqtnVqOsSQ27RqIaBe+kwdpULh8IWvDjtY2tEnw6Se6seEpHSQ6TE787AD6cuqKcGCTqETsbiLQB2U3Gh3PVDxrZANpG+9xA+CUo/L+39ESnTLQ38keKUcwdOl/suoCxxUjTuqpxJk066jd4kjx6jyVnc+ZCRdRJ3taDaVhidMr3oqof5p1tgFtbNlQOGcA2nWLwBeJI5q+06kqqL0Kl8mRvEp/yz+x+6wCpiA2tPIL0bjgwtLXxB5Eqt1ODsG4zDfi1MjW7/AALkZx6NjrzUEbBpP0W8N2VfyPhbD0agfSA1bcvsrFFkuqVBXbs8jVim7jdLVxCbVDdHMbFBXFFJXVwhCN9AldmyTRiVtAXoVp1ClQ9NmGEtKy2ujKCudJWreivGAe2Xc9MF0CRHtRNzB8lkhcr76M3z6wTsA8eR0n/9NTcfdP2Ky9HonLsWHtBB5ctin0qp8L432IJiAAOqsoryEqcOLMhO0GrOkWUFmQB5T4Ty6/EFS1d3RRWIZ+k/NbFGSZSuKacuLRuG9xvOw6lReGwha32jLrXjcdulp81ZcdhQSZF7N1X52+hUbTpiTYxpgdgZHnF10gosRo0gQeXXpeY7bFO20P2eq/h423+yVoUjpFgep7eHzXQyGBveOXj9yl0G2N3ttaTJ3i0bR32UPj84awkOMcvy/cqTxdf2Tp3tY28llfGOeF9QtuCIvPnBtuCXXQtGpmi4XHB0QRCkqVbxnw/RYzk3Ej6RA1Q3odvjyV8y3iVrohwnulNUF+y9Ze+HSIup/CYiD3/uqblmZSQp/BYgOiNp+CoxK0Jn2VD00Y17G0tD3NN50kjl4LK8NnNe59fUH+8rTfSydb6I7z8FmVKm1rXSLrMkqdDscE42zUfQvmlaq+r6yo54BEajMWWvs2WO+g1lqp6v+gWxNKZWkI6bPI1Ypq/dOMRsmxXS7HQ6E9SOiIwK4KLCxF0F1y4FoLFALItQ3XSVxoQhNHCFbPRrioxgZ/8AI1zPMtP3AVUcVJ8K4z1WMoO2io2fMgI4upJgTWmjdskxBaAZ37/NWvBYwws2zLjOjQqeqY1z3TB3a1vPc3O/IclB8aZ1jHM9ioW0iLhnsyDyLhc/FWzhyV0RQuzWa3FNI1DSp1GuqTBvIBA1GSEXEZo0UyRfp26nn1WCZS17BqYXAxeO6mMNmlQw0vIBsbwOfjvJKBYlQbNNFcO2dtETzJTKu6IdMRe/iPnIKoFXP6rNRmQBDBybcR8YUsM4qPDSASDdpAmD0I6hDPFRqbLfSqAA9OhPukz+eaiMdnTKYOoiWnaRNpMfI2UVjMfUidDm+VtrAR9VQeOMze+sJcbNbN+d/aPjB3U8kkrQ1RbdElxPx1rLhRiOpkzcjUI52B81R6tYuMkyiFcU72PUaDFyNRrlpBBghJoLAi9cN8Z+00VLEc9geS07h/iOlU9lp0nfSd7ePMLzwDCdUs0qNjS94iIhxtCKMnEXKFmw+k2q7Uwtg2PwsFRm0WvYS6x3TN3GVWu1rMS8ugEB/Ps6N+6dYbD66Z0EERMoMj5NV2U+PF8JJ/g0j0JsilUI2NQ/SFqzSsx9DVHThT11v+q0tqpZ555HxJTdycYopu4rpdlEOgPYAAiByODISJS5OkcGLkA5FXAEHNmCpujIoCMmhoI9GpVNJBHIg/AojkGlZbugezUuKsGHuo1m7VGB0jsD91ZsDgG4jBlpudPRVfLMT67K8OdzSLqZ8tvlCsHBuJOvSJvyXpqf2pkLj6K/kmAh9Sm4XaNUbe64D7qdwfC5eYbTtO9vurZh+HabcQax95w0+HIn6BTWHDWmxAUuTzFHUSqHiuW5FMHo5YSXP1GQJaNvNWjJ+GqbG6WsaBCl8TmLGjcKMxPEDYMFebl8i39zLseFpaRAcZUBTFo+CyHiTIzXd6yn7+xb+92PVXjifODUJvYKth6jjkfK0ejLAnBKXZnNeg5ji1wIIsQbEd0krXxjhpDavP3XePQ/ZVUhXRlyVnlThwlRxBBBEABBBBccdTvBY1zD7JMGxHVM0Zm61dnHon0Q0owNM9ZPxJWgsaqP6KWf+X0f5Qr0wqhkZ5ExKbPKc4vdN3FBP2VR+IWmVyoigoEpTlqjPQF1u64utKGPZwqguBAhPDE3IMRnhca1BdMCi/8Ao/frw2IpbnUxzfMOBj4BatwlkjKI1H3ufh2Wc+ijLNJqVDz0tb3uSfotUpUCSGjmhy5m0oIfiwpNyY5xVQAFxj7BUzNs8qUzYyFKZ/TNEHUe6oeLzEON1BknbpHpYcer7HON4sqncHyUXV4tcAZkeRXdcolWkCNklJN7Q93WiJdxEahcSDobufHsndLGNIsQR1SdbKmHdvdItyNsHSS3zTv4/wBClz97I/ijMGljWDeZPkqyUvj6BZUc11yDv18U3VkI8VR5eSXKVgQQQRCwIIILjgIzEVGaVxx6Q9FVSctoH+GPgSFeA6yzz0PPP/8ANpTtqqAf9xV/aFV2RvR5Px7dkzf+qfY0y0FMnhBk7KY9CSBQQUxwEAgg1bHswVaurjdkE8NdHCEpQpy4CJ5R9kVWPgbIXYnFNEey0hzz0AWSdI1Rtmu8F5T6rDi19/M/gVkwjy2XFEwjAIaNtk9pUAXXsLKF7ZctIzfjbOHVH6RYc/FVMsWm8YcNku1iNKo+LwoZukzi4vZdjyJw+0jqL+RTogdQkDWATSuC73XQgo2/yOqtQJE1o2UfUfUbyDvqknVqjmmGn5JkcTb7AllSRAZ/VDq7iFGpStMklJq1KtHjSfJ2BBdC6WfDktMCoIILjgLrQuLrVxx6O9ErAMsoRz1k99bleWLMfQhmuvBOpc6Tz/2v9ofOfgtOY9VLojl2eTKn/THePz4puUr/AKD3SJsgfopiIlBAoKY4ACM1caUrSpl23xTYJMzoLqSjKZPJL08IBvdLgKlYvyDzEWYXYC5JgDqStw4I4fGFwrRH7R93nnfksx4Mw7X4+g1+0l3+4NJb81uNJot47KTydPiirx1e2LscI6Ql2VwmdQ6R1JS7cOGtBJJMSommyvXsj+J8zlmgfqsqzaoS88oWruwILtTr9Bus84iwEVnHaSglFr7mUYpL4orcLrSj4hkTG/JN6Aq8wESqjn3TDPIG5XWPABvySNWjUnZErYZ4bJsEcIptJCskuKbKrjGw4902T3HNuUyVslR5iAugriCA0CCPotPy+6IuOAuriC440z0IZhoxj6ZNqlOY6lhB+hK3mnsvNHotxBZmmG/ieW+TmOC9KUnKnH8SXIqkeTh7qSfzQQQPooQigggpgQFSWH91BBWYO2BLoUcucwggqwCW4U/9fh/5vsVujeXkuoLzPK+R6HjdHW+8e6fP909kEFKimXYlhVQuL/fKCCzJ8Q8HzKhVSlNcQSvRTLs6/dExn/Td2XUEWL5oRn/1v9FHx/vFMUEF6MzyYgQQQSwg7f1+6IgguOAggguOLJ6PP/c8J/8AaPoV6cobHsuIKnH0TZez/9k="/>
          <p:cNvSpPr>
            <a:spLocks noChangeAspect="1" noChangeArrowheads="1"/>
          </p:cNvSpPr>
          <p:nvPr/>
        </p:nvSpPr>
        <p:spPr bwMode="auto">
          <a:xfrm>
            <a:off x="343058" y="-322537"/>
            <a:ext cx="658109" cy="705087"/>
          </a:xfrm>
          <a:prstGeom prst="rect">
            <a:avLst/>
          </a:prstGeom>
          <a:noFill/>
        </p:spPr>
        <p:txBody>
          <a:bodyPr vert="horz" wrap="square" lIns="209841" tIns="104921" rIns="209841" bIns="1049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AutoShape 6" descr="data:image/jpg;base64,/9j/4AAQSkZJRgABAQAAAQABAAD/2wCEAAkGBhQSEBQUEhQVFRUWFxgWFBQYFxgWFxQXGBcVFBcUFRQXHCYfFxklHBUUHy8gIycpLSwsFR4xNTAqNSYsLCkBCQoKDgwOGg8PGiwkHyQpLCwsKSwsLCwsLCwsLCwsLCwsLCwsLCwsLCksLCwpLCwsLCksLCwsLCksLCwsLCwsLP/AABEIAOEA4AMBIgACEQEDEQH/xAAcAAAABwEBAAAAAAAAAAAAAAAAAgMEBQYHAQj/xABCEAABAwIEBAIJAQYFAgcBAAABAAIRAyEEBRIxBkFRcWGBBxMiMpGhscHw0SNSYnLh8RQkQoKiM5IXJTQ1U3OyFf/EABkBAAMBAQEAAAAAAAAAAAAAAAIDBAEABf/EACcRAAICAgICAQQCAwAAAAAAAAABAhEDIRIxBEEyEyJRcSNCFDNh/9oADAMBAAIRAxEAPwDF6qB3RqrUIR1swRIXHBdKCUCKgeykGu9qU4rWaEhqG8ImGFc8yl8NVCSsV3R0K1GJ0KVb2CbEJQUigKZ6LGwmFpi6ApFPcHhtW48AB1Pgrfwx6NamIipVPqaU7kS8+DWn7rDLKIKZjzUzhOCsZUaHMw1ZzTz0ED5raso4LwmHIdTosLhEPeNTttwDYKcfWPP5QlvNFDVimzAT6Pcdp1eodHjAPwJBVfq4ZzSWuBBFiCII7zsvRmMxZg+HYKvZxg6VYftKbH92ifiLoP8AIiGvHmYeuwtBzTgei+9Imm7oZLP1HzVLzTKn0HljxHMEXDh1B5hNjOMuhUoOPYxQQQRgAT3DN9n86po1hOwStPElrS1ajGELt1p/owZ7Dj4lZgxax6MmfsfMoQX0XdicMRaYSwatsWBoulAEGtStNqYmYeZKl/igd0WpZHiVw8blAbrrzdGoj2gkvsxdh8VyHgm7tk4xfvR4JAhca+xJdhdi6UW2c2EYlWSitbK0/wBFXAor/wCYrsDqQMMB/wBbhvbm0LUrM5UOvR/6O3aBiMQImDTp3B/mdG0iIG60ehlxDRAAAgDkGjkABt/VS9TD7DkndGgNMKfKnKVeivE0o2V2tSuAE2rUp+6smKwMXi3YKMxDBHwUk4tFcZJlYxzbfWyhKw5XVhx9C3fbZQlZp8klumUx6GEFMc5yllenpdYi7X/un7hSsGb9d/zkkK1W/l/VGptbQM8akqZlWa5W+g/S8diNiOoPRMVpmcZc3EUi02I9x37p/Q81nuKwLqbyxwggwQvRx5FNHlZcTgwYYlskQm73SZTp7AGwE0TmJFaLVsHo4pf5ceKyKitr9HNCMM0+CxdATLTTYl2sR2U0symiSFCTaaWFNKtYjhiIw8r1aaAaeiI9xStKrBB3HMdR0XD0IPajYM+2EZ75JMQlMEAXJcl7CE8U2XFI+rJStV0uKNTFlqicxvphda2dkYhLUKZaGuiJJg9t4QpbBaH/AA9kT8TWZSYLucAT0BiSfACT5L05k+VMoUKdGmIaxoaP1PjufNUP0P8ACIZS/wAS9sPqe5Ny1sCSO+/mtSbh4At8fujYPY3ey4jz5py2jI2uuUG6nHonLwNkh0ULSEK4lo8P7KBzDDmbbeO3eOe4U5VqgE/gBVZzniCiCW6tJ6pORXsoxunQzzGjLdUW5idjCreJZYdTy8FLPzilEB7Zvue24PdRFfGN6g7/AAIICjki7GyPqG8TzHmm2MBnqlqT9RJ8YRMURAPX9YWDiNqO6Ko8WUiKjXj/AFCD3b/Qq41AFAcQYUPpuPNlx9IPl9FTgeyLyF9rKeKxQFQdEmQuK88wd4eJst34FpxhWfyhYThaa9B8H04w7Ow+iJAT6J5jUsxiKwJdjVooM1v5+q6KaOxqM4LTDyVVCNKkmZO8sNQtOkA3+iZiiZiLmBC4fY2eE6wDLnsp/B8Hva+k6oLG5Hhuot8a60WEkDwCCQUWrIkj2pVgwuUNNMO1KEFMdU8o4lzbTbuskn6OTEcThocY2lSOS5LUruaymCZdbwkgG35slMsY5xhrdRJsInYEmy2TgLh5tGar2BhIFpmOpM8/6rr1sx7dIumS4QUaNOmBZjGtA7NATsO1czbkDHxUBSzB1WsWtYQ2SGvNw6OdtgeXkphmXtaQ4zI2ANtokjmlxmprQUsTg1ZJYZsfm3gkcbiQ1pMieU384HIX+CY4nh9lUD1g13mH3AsRZMMyy1lOoyGAO9WWAgmzJEMudp1fFIk2kOjFNiWZ1SKLqlWtpZ1cQBH8IFh9Vl3E3F9EWa2o6YgubuDI/wBXZWrOcqdi67PWT6imPdadOp3IgneOuyrPGeWteGgkw2wOlpJ6aup3ugXH+xRwl/UgcNxFTeyDTaNTveu09NMA6Y8vNT2Byv1rdTSbC4mbbb2/CqSMLBgXsZ8b8+i1jgmkGYWo4gFwb7Go6Wzu7U7pGn5LskVWg4NxW0Vf1opmA4SDJkEdfgofHY6qZFLS6DJhwOnncSn2eYoEu1NNMzuC17ZOx/0mFWswJ9Y6nSENp+zJ3c4Wc95vJJBtyEBZhx3th+RmrSFmY7Ezem74GD5hOaU1RpfLSRBH9/oq4Mwe2Rqva4tzkwPJS+SY1/rAdRg8t/DYqnhWyH6jadlazDDhlRw5AkDysm48FZuMMl0RVbsbOHieceKrDd00n9D3BNuvRfDNICgzsF57y5suHcfZejMjbFFt+SbFC8nok2hcqYtrPeIC6sX46ZiK+JeKbnaW7tBIHeyN6FLZrVbiugzeo3pvzUxSramgjmvOOV4d7aRDgZLwP+QXoHKWEUWW5BcqaM9mVV8OP8Fo6NFo7KrU8EP8bTA5vHyOyveY0IwotY6R81F5Ph2OxLHQJ9rn/ER9kmJTMPxBiXNrMaBYMJPyWevqezUPU/dabxI4Q89G/r/RZfUP7M+JWJ2ZFDBu6cYTDuqPaxgJc4wAOpSKsXAdIOx1LVcDUY6wDb4SmI2WkahwNwR6hgLoNQxqPSeQlXDPKBpYOsW8mx8bFEyHGesYx3JxJ83ExPkApbFYY18NVZF3MIA8dx57IM24tIzBKskW/wAkdwblYbQpe2Z0te4TtInT4KexlOfL7KIydzmveCLENcPAWAA6wAeysLTqZ7PMW8x/VTQ+BVlf8liVBxATHNcLrqMMwYcL8yCHafhqP+0p9p0olekHt85BFi0jYg9UtutM7/qKtmhcwkR5j6FUnNsK6oYDZn+/Jam7KnOBnQ6d92ki3QH7Kp5uRhyQaens5p/Q/JLyKtluCSukVbLeFGgzU8mjcnkFeMqyHWHUyA2lTAkSJqVD7Rkj/SAGDx0g81Usrzv1uJFNjXHckyJA6iJjvv0haTgKZZhJ0wYkiInuihvs3NaaMh40wABqADYGPLp8FSsU7WQ9oI1guIMXdJmFofERDnOkbyCqXh6DXAtm7TbwO353XYpJJhZoXRAjAzPswU7ynDubZpGqeewunZwrpIJ5wprAZYIna8/KFUm5Hn5Eooa8Qt9VhgcQG1GuIDWNBb4zqmbALPeavnpAxQLKdKJgEg/K3h+iobaZlGhHol8obL2D+ID5r0flNOKbewXnfh1k1qY/jb9V6Oy9sMb5JsfYrL6F6gsVinEWcPo4qroi52Pmturj2T2P0WA8T4QuxdUkwNVkUkxcVslcHUL8OzVGovbt/MFs+X0z6tvZYVlLjrw7JsarR8wt9wrYYOwQw0tGPszLOTGGHdqjeHcN7Tak7z9SVIcQiKI3/BKV4ewwGFpk76R9EuPQ+aIPix8Uah6j8+qzqv8A9MK+cbVIonxKpFXDuLAdgNySBv0ndDHoJaGACtfo5w2rH0iRLRrJ7BplNsl4WdViXATfSLujk49AVfOF+E3F2mjqM2dUtpHUagLui0DqU8VOfpF44bcRgqbo0k6LdPaj6K5YJvvd/wBFA5fw0WtaHGdLtfdwiLcgp1mFIkysk0wI2Gp4AAu5g/IGZb2unTKQCb4cGd06CUo0U8uQhiqQiU1pXtyCkXBNX1IP5JS5wTGRl6O1qwaw9lkPGGaOq1dDLmYEfCVpWeOJplrRJIgMHvEm8Cfn0UdkfCTaDC54BeRJPUnlPS8JLxubr0V4skcUXJ9lF4dyithHjENaCSCCHSA4WPvcrwrrlfFbq7KlOqwUqjRIGqQ9uxe2QDAO9uYTysWBpbIJaZI3tF+8XVG4uxbXaG6yxzXklzSA6SdRYL9HfBP+gqe9iJeTykm0QXE+Yhj36jafzmqjTqtdWMWkA9zsSPkpzH8PF2oveaj2uDYJ2mSHHyhRGOwJYQ4CzTE+Bj9UlYuGmUryPqSX4QrXJbfopjKazqkey0ARcar+ZJCh/fMdVaMqwsQOXzn7rYoV5NJ0VT0hgksdsRby3/VUkVTK2XiTJRXpG3KdvoFkRow4hURt6I6JvhKlOIpT+8vRWDb7I7LA+CKM4ukPGflC9C4dnshMTFZezmJsx3YrCOJsTNV+n9+Fu2Pb+zf2WFZ0xra5/ieZS8rbVBYJKMrYXK5/x2Eb1qN/VegsOPZHYLz/AJK4PzfChpsHj6FehKQsEWK1BA5ac20ZBxRUIpw4yYcfkQpLLmacMz+QfRULiDiwVtgQNMfqpxvGFH/DtaDcNEielkTWjWRnHD/2bB1J/PmobD4MOezWQQ0C0zeA6LbbJxxFmjapZpuBbf8Al+CmuEsu9Y+la2oF3QiDueQmPgghH0dJ0mW3gvhdzmk1AYeZLSBHd3Ucg3wkytQwOBDAIgeHQeCQwoaxo5JYZgITJW+hKpdj4uhGa4FQdTMAPz8lMHZs95IpkNO0zPnHksUGF9RIsoN4F05YFX8rzM6xScS54HtO2Exf5x8VPsWNUHB2dKSc0f1Srik3NQ0MuhrpaCHWLthzIG5j5qqcTZ5UqTSoO0m2pwuRG7W+PdWTMZ0uixj3u5AEfnJZ1jMwdTqEtuJIBMi53PUbJWRuCHYoqct+iPzXK8RGpuIqXmWi293CB2+AVExlDFajqeKjZJHrJkb/ADutnpZYXtBeS2QAfAx7onnG/aFWc34UD3E03uPtwfZ5kEgC99h8UHCa2ULLiepGeYfOqtDUXMDtUSQegiY7W81KszBmIw7g3/cYA0mNUAdLAeS7m/Dv7PWx88nAjaBJE8jHI7phwzhQH1WdTI7gHby+qP1sTOruPQvlGFOsTysPkrbhWQ74f3THBYHQRO/9VM0KYt4fLZYhc5Wx2GWMjdY5nmX+rrPEQNRI7ErZnGAskz3EF9eoDyJjsLgI1oCL2SPo9pTjGeA/Rb9SFr/dYd6L6OrGdm/dbrTaqIdCcjuQzzh0UH/yledswql73k/vOj4r0NxAP8vU/lP0K8/nCg1Incn6onJR2TzsP6OmE5rh55OJ/wCJXpJtOywD0d4HTm9O+2o/Jeg2CyzTVoa+zx9UcjA28en3R34cxdHgDay7ixrZyhUMi3j/AE+St+U8VMoupG0NbcAH3r7dRt8FS6r0muo2rNn/APFimYFKm57jzMAT2mU0xnpBrPa6BpPRrXEC4F3czyWVYPGupO1NMOvB72nupGhnJc5oe52nd3tEzyvJ7WRxaQiUGW+lnVSXudUeJgkuJsObQJ3+ZlWHDZj6ql6+rqH7lMW1eJG5jxVKwmZYVh1Frqr92NMNaDvLzJJEhNsx4iqVnuc/ZzQ3SLaACCAB3nvJTrQriXzgjihzsS7XJLqro8ANW830tjcbl43Ww5fjNbZC8t5HmPqa3rSWyJFzvJ5Rz3XoPhLPKdSi0hzb+PbbukzVoZH7WW2VwrgK6kDhCswR4Km5llo13OmDqkXixbN+W3wCuVfb8uq9mnM+IAHUSJ+KNRTWzObi9EO/Mjqc68Np+y08nbC/51UPmOYTSrNEiHNa2LEgPPtNPIix7pxnT9FUTOhwIfB92GyHD4EeMqtuxWuNxquRtpdLXHwgk/8AHwXSjSNjLZzMa2poqtnVqOsSQ27RqIaBe+kwdpULh8IWvDjtY2tEnw6Se6seEpHSQ6TE787AD6cuqKcGCTqETsbiLQB2U3Gh3PVDxrZANpG+9xA+CUo/L+39ESnTLQ38keKUcwdOl/suoCxxUjTuqpxJk066jd4kjx6jyVnc+ZCRdRJ3taDaVhidMr3oqof5p1tgFtbNlQOGcA2nWLwBeJI5q+06kqqL0Kl8mRvEp/yz+x+6wCpiA2tPIL0bjgwtLXxB5Eqt1ODsG4zDfi1MjW7/AALkZx6NjrzUEbBpP0W8N2VfyPhbD0agfSA1bcvsrFFkuqVBXbs8jVim7jdLVxCbVDdHMbFBXFFJXVwhCN9AldmyTRiVtAXoVp1ClQ9NmGEtKy2ujKCudJWreivGAe2Xc9MF0CRHtRNzB8lkhcr76M3z6wTsA8eR0n/9NTcfdP2Ky9HonLsWHtBB5ctin0qp8L432IJiAAOqsoryEqcOLMhO0GrOkWUFmQB5T4Ty6/EFS1d3RRWIZ+k/NbFGSZSuKacuLRuG9xvOw6lReGwha32jLrXjcdulp81ZcdhQSZF7N1X52+hUbTpiTYxpgdgZHnF10gosRo0gQeXXpeY7bFO20P2eq/h423+yVoUjpFgep7eHzXQyGBveOXj9yl0G2N3ttaTJ3i0bR32UPj84awkOMcvy/cqTxdf2Tp3tY28llfGOeF9QtuCIvPnBtuCXXQtGpmi4XHB0QRCkqVbxnw/RYzk3Ej6RA1Q3odvjyV8y3iVrohwnulNUF+y9Ze+HSIup/CYiD3/uqblmZSQp/BYgOiNp+CoxK0Jn2VD00Y17G0tD3NN50kjl4LK8NnNe59fUH+8rTfSydb6I7z8FmVKm1rXSLrMkqdDscE42zUfQvmlaq+r6yo54BEajMWWvs2WO+g1lqp6v+gWxNKZWkI6bPI1Ypq/dOMRsmxXS7HQ6E9SOiIwK4KLCxF0F1y4FoLFALItQ3XSVxoQhNHCFbPRrioxgZ/8AI1zPMtP3AVUcVJ8K4z1WMoO2io2fMgI4upJgTWmjdskxBaAZ37/NWvBYwws2zLjOjQqeqY1z3TB3a1vPc3O/IclB8aZ1jHM9ioW0iLhnsyDyLhc/FWzhyV0RQuzWa3FNI1DSp1GuqTBvIBA1GSEXEZo0UyRfp26nn1WCZS17BqYXAxeO6mMNmlQw0vIBsbwOfjvJKBYlQbNNFcO2dtETzJTKu6IdMRe/iPnIKoFXP6rNRmQBDBybcR8YUsM4qPDSASDdpAmD0I6hDPFRqbLfSqAA9OhPukz+eaiMdnTKYOoiWnaRNpMfI2UVjMfUidDm+VtrAR9VQeOMze+sJcbNbN+d/aPjB3U8kkrQ1RbdElxPx1rLhRiOpkzcjUI52B81R6tYuMkyiFcU72PUaDFyNRrlpBBghJoLAi9cN8Z+00VLEc9geS07h/iOlU9lp0nfSd7ePMLzwDCdUs0qNjS94iIhxtCKMnEXKFmw+k2q7Uwtg2PwsFRm0WvYS6x3TN3GVWu1rMS8ugEB/Ps6N+6dYbD66Z0EERMoMj5NV2U+PF8JJ/g0j0JsilUI2NQ/SFqzSsx9DVHThT11v+q0tqpZ555HxJTdycYopu4rpdlEOgPYAAiByODISJS5OkcGLkA5FXAEHNmCpujIoCMmhoI9GpVNJBHIg/AojkGlZbugezUuKsGHuo1m7VGB0jsD91ZsDgG4jBlpudPRVfLMT67K8OdzSLqZ8tvlCsHBuJOvSJvyXpqf2pkLj6K/kmAh9Sm4XaNUbe64D7qdwfC5eYbTtO9vurZh+HabcQax95w0+HIn6BTWHDWmxAUuTzFHUSqHiuW5FMHo5YSXP1GQJaNvNWjJ+GqbG6WsaBCl8TmLGjcKMxPEDYMFebl8i39zLseFpaRAcZUBTFo+CyHiTIzXd6yn7+xb+92PVXjifODUJvYKth6jjkfK0ejLAnBKXZnNeg5ji1wIIsQbEd0krXxjhpDavP3XePQ/ZVUhXRlyVnlThwlRxBBBEABBBBccdTvBY1zD7JMGxHVM0Zm61dnHon0Q0owNM9ZPxJWgsaqP6KWf+X0f5Qr0wqhkZ5ExKbPKc4vdN3FBP2VR+IWmVyoigoEpTlqjPQF1u64utKGPZwqguBAhPDE3IMRnhca1BdMCi/8Ao/frw2IpbnUxzfMOBj4BatwlkjKI1H3ufh2Wc+ijLNJqVDz0tb3uSfotUpUCSGjmhy5m0oIfiwpNyY5xVQAFxj7BUzNs8qUzYyFKZ/TNEHUe6oeLzEON1BknbpHpYcer7HON4sqncHyUXV4tcAZkeRXdcolWkCNklJN7Q93WiJdxEahcSDobufHsndLGNIsQR1SdbKmHdvdItyNsHSS3zTv4/wBClz97I/ijMGljWDeZPkqyUvj6BZUc11yDv18U3VkI8VR5eSXKVgQQQRCwIIILjgIzEVGaVxx6Q9FVSctoH+GPgSFeA6yzz0PPP/8ANpTtqqAf9xV/aFV2RvR5Px7dkzf+qfY0y0FMnhBk7KY9CSBQQUxwEAgg1bHswVaurjdkE8NdHCEpQpy4CJ5R9kVWPgbIXYnFNEey0hzz0AWSdI1Rtmu8F5T6rDi19/M/gVkwjy2XFEwjAIaNtk9pUAXXsLKF7ZctIzfjbOHVH6RYc/FVMsWm8YcNku1iNKo+LwoZukzi4vZdjyJw+0jqL+RTogdQkDWATSuC73XQgo2/yOqtQJE1o2UfUfUbyDvqknVqjmmGn5JkcTb7AllSRAZ/VDq7iFGpStMklJq1KtHjSfJ2BBdC6WfDktMCoIILjgLrQuLrVxx6O9ErAMsoRz1k99bleWLMfQhmuvBOpc6Tz/2v9ofOfgtOY9VLojl2eTKn/THePz4puUr/AKD3SJsgfopiIlBAoKY4ACM1caUrSpl23xTYJMzoLqSjKZPJL08IBvdLgKlYvyDzEWYXYC5JgDqStw4I4fGFwrRH7R93nnfksx4Mw7X4+g1+0l3+4NJb81uNJot47KTydPiirx1e2LscI6Ql2VwmdQ6R1JS7cOGtBJJMSommyvXsj+J8zlmgfqsqzaoS88oWruwILtTr9Bus84iwEVnHaSglFr7mUYpL4orcLrSj4hkTG/JN6Aq8wESqjn3TDPIG5XWPABvySNWjUnZErYZ4bJsEcIptJCskuKbKrjGw4902T3HNuUyVslR5iAugriCA0CCPotPy+6IuOAuriC440z0IZhoxj6ZNqlOY6lhB+hK3mnsvNHotxBZmmG/ieW+TmOC9KUnKnH8SXIqkeTh7qSfzQQQPooQigggpgQFSWH91BBWYO2BLoUcucwggqwCW4U/9fh/5vsVujeXkuoLzPK+R6HjdHW+8e6fP909kEFKimXYlhVQuL/fKCCzJ8Q8HzKhVSlNcQSvRTLs6/dExn/Td2XUEWL5oRn/1v9FHx/vFMUEF6MzyYgQQQSwg7f1+6IgguOAggguOLJ6PP/c8J/8AaPoV6cobHsuIKnH0TZez/9k="/>
          <p:cNvSpPr>
            <a:spLocks noChangeAspect="1" noChangeArrowheads="1"/>
          </p:cNvSpPr>
          <p:nvPr/>
        </p:nvSpPr>
        <p:spPr bwMode="auto">
          <a:xfrm>
            <a:off x="343058" y="-322537"/>
            <a:ext cx="658109" cy="705087"/>
          </a:xfrm>
          <a:prstGeom prst="rect">
            <a:avLst/>
          </a:prstGeom>
          <a:noFill/>
        </p:spPr>
        <p:txBody>
          <a:bodyPr vert="horz" wrap="square" lIns="209841" tIns="104921" rIns="209841" bIns="1049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6485" y="8929142"/>
            <a:ext cx="5184577" cy="550919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pt-PT" sz="1600" dirty="0" smtClean="0">
                <a:latin typeface="Arial" pitchFamily="34" charset="0"/>
                <a:cs typeface="Arial" pitchFamily="34" charset="0"/>
              </a:rPr>
              <a:t>A Sociomuseologia traduz uma parte considerável do esforço de adequação das estruturas museológicas aos condicionalismos da sociedade contemporânea.</a:t>
            </a:r>
          </a:p>
          <a:p>
            <a:pPr algn="just"/>
            <a:r>
              <a:rPr lang="pt-PT" sz="1600" dirty="0" smtClean="0">
                <a:latin typeface="Arial" pitchFamily="34" charset="0"/>
                <a:cs typeface="Arial" pitchFamily="34" charset="0"/>
              </a:rPr>
              <a:t>A abertura do museu ao meio e a sua relação orgânica com o contexto social que lhe dá vida, têm provocado a necessidade de elaborar e esclarecer relações, noções e conceitos que podem dar conta deste processo. </a:t>
            </a:r>
          </a:p>
          <a:p>
            <a:pPr algn="just"/>
            <a:r>
              <a:rPr lang="pt-PT" sz="1600" dirty="0" smtClean="0">
                <a:latin typeface="Arial" pitchFamily="34" charset="0"/>
                <a:cs typeface="Arial" pitchFamily="34" charset="0"/>
              </a:rPr>
              <a:t>A Sociomuseologia constitui-se assim como uma área disciplinar de ensino, investigação e actuação que privilegia a articulação da museologia em particular com as áreas do conhecimento das Ciências Humanas, dos Estudo dos do Desenvolvimento, da Ciência de Serviços e do Planeamento do Território.</a:t>
            </a:r>
          </a:p>
          <a:p>
            <a:pPr algn="just"/>
            <a:r>
              <a:rPr lang="pt-PT" sz="1600" dirty="0" smtClean="0">
                <a:latin typeface="Arial" pitchFamily="34" charset="0"/>
                <a:cs typeface="Arial" pitchFamily="34" charset="0"/>
              </a:rPr>
              <a:t>A abordagem multidisciplinar da Sociomuseologia visa consolidar o reconhecimento da museologia como recurso para o desenvolvimento sustentável da humanidade, assente na igualdade de oportunidades e na inclusão social e económica.</a:t>
            </a:r>
          </a:p>
          <a:p>
            <a:pPr algn="just"/>
            <a:r>
              <a:rPr lang="pt-PT" sz="1600" dirty="0" smtClean="0">
                <a:latin typeface="Arial" pitchFamily="34" charset="0"/>
                <a:cs typeface="Arial" pitchFamily="34" charset="0"/>
              </a:rPr>
              <a:t>A Sociomuseologia assenta a sua intervenção social no património cultural e natural, tangível e intangível da humanidade. (MM 2007)</a:t>
            </a:r>
            <a:endParaRPr lang="pt-P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AutoShape 11" descr="data:image/jpg;base64,/9j/4AAQSkZJRgABAQAAAQABAAD/2wCEAAkGBhQSEBQUEhQRFBQSFBcUFBQVFxUVFRUXGhQYFhgVFhUXHCoeFyUvHhcVHzAgLycqLCwtFSQxNTAsNSYtLCkBCQoKBQUFDQUFDSkYEhgpKSkpKSkpKSkpKSkpKSkpKSkpKSkpKSkpKSkpKSkpKSkpKSkpKSkpKSkpKSkpKSkpKf/AABEIAF0AkAMBIgACEQEDEQH/xAAbAAABBQEBAAAAAAAAAAAAAAAAAQQFBgcDAv/EAD4QAAIBAwEDCgIHBQkAAAAAAAECAAMEERIFITEGBxMWIkFhY6LiFFEVIzJCUnGBVWKRk9EXRFNUgpKh0+P/xAAUAQEAAAAAAAAAAAAAAAAAAAAA/8QAFBEBAAAAAAAAAAAAAAAAAAAAAP/aAAwDAQACEQMRAD8Aw2EIQCEIQCEIQCEIQCEIQCEIQCEIQCEIQCEIQHVls2pVLCmjuVRqjaQW0ooyznHAAd8bES+8nOclLawuLNrSiOno1KfT0uzVZmQhTV1kh9+OBGBwEoRMAAnvoT8j/AzwDNFTndrjY3wOX6XPR9Pn+7Y+xxzq+5n8PjAzmKBEjnZ961GotRNOtDldSq4z4qwKsPAgiAp2bUFIVSlQUi2gVNLaC2M6Q+NJOMnGe6NZd+cDnFbadK1U0xSNurh1Q/VlmKgFFzlRpUDB4ZIEpJgdre0Z86FdiqlyFBYhVGSxxwA7zOJWWrm35S0rC/W5rB2VKdUaUALMzUyFG/cN/fIzlVtlLq5etTt6Vsr8KVLOkfMngMnvwAPCBDxzS2e7U3qKjlKZUO4BKoXzo1H7udLY+eI2l95Dc4FDZ9lc0mtfiKt0wDiocUTSVCFVhvLdp3OMDjx4YChRQJ1uHDMxChQSSFGSFBO4DUSd3DeSZyWBK0uTNZrNrwLmhTqiizZGQ5UMOzxxvAz8zIoiXW150a9LZvwFKjaiiUZXZkZ3csxLNvbSCcj7pxiUpjAAJ1ubVqbaXVlbAOGBU4IDA4O/BBBH5zksvfLjnCp3ltb29O2pj4elSp/EOPrjopqCqY+wuQ27Jz4QKHCEUCAkIpESAQhFIgJCEIBCEUCAkIpESAQhCAQi4hiAkIpWJAJ0oU9TADvIA/XdOcneRFiK20bSmQpD3FIMG3qV1gsCO/IBH6wJznd5H/A7QbQumjX+tpYGFGT20H5N3fJl8JRpvnLN/pb6SsdzXWz63T2gAGp6WhRUpLpG85z4ksnHEwQiB0tbdqjqiKWZ2CqqjJZicAAd5JIEuvOlyO+jjZU9OC1oDVcDstWFRzUw2O1jUg/LTwyJ25rNnU6bV9pXCg0NnJrVTwqV2yKSLuxkHfnfglTjfmTHOzcVLrZeybyoS7VEqrUcKAmttDAYXcD2H3fuGBk8IQgEsfILkqdoX1OhvCfbrNw00l3sc4OD3DxIldUb5pFiq7N2G1XAF3tXNOkfvpaLgOR+HUd3jqXjiBGc6nJinbXgq2+k2t4or27J9jB+0i/LBOcdwYcOEpM1HkuBtTYtaw3tdWOq6tBgktT3a6akZycswx+8vyyMwaB5hCEDTOZa0pMb96tGjX6G0NVFqqGXUpJHEbuGDPB52qH7H2Z/s9sdcxtu1T6SRBqd7FkVcgZZsgDJ3DeRIQ8y21/8mf5tv/2QInlfymp3ro6WtC10KVK0chW35BK4wDx3/wBBK7H219k1bWs9CuuirTOHXKtgkA8VJB3Ed8YwCXfmasOl2zbDd2C1XeM50IxwPHON/hKRNJ5htK7SeozU1NK2qMocgamJVcKSdxwT+mYEXV5YNbbdrXlMhwLuqSFPZqUjUZSoPivA8M4Mcc5nJcLe061qGqUNpgV7fA3lqjDVSAA4hnHZ7tYEo9V8nPz3/wAZqnNzy+t6Wz6lO7VXqbPY3VkGOCzEFejX/U+cfJycdmBHc5FwtlbW+yaRXNACtesucPcsuQuSBkKD/wAruBWP9r1DX5I2p77a7KdkbgM1VGv5fbHy4iZlfX71qrVKh1PUYu7fiZjkndw4zTOTV5Sqcl7+i70ukpVukp0y4V+FJtQBPa4VMDw4QMqMSK0BAsXIPkodo31K3BwrHVVb8NNd7kbuONw8SJduUfPbWp3L0rKnafC0T0VDVS19hAFBB1YwcZA+WI32ZcJszYFSqrIbvahNJdJUtSoAHOd+VyCSe/6xfw5mYEwNO2bz9Xi1UapTtejDL0gp0tLlMjUFbVuOOHiBIjnY5MLa3vS0e1bXq/E0HA3YfDMo3DgWBA7ldZR1bE1HYF4m09h1rOs9Nbiw+vtXqMFBp7w1PUf1XHDtp8sgMthFMSBqHMm2E2oRkEWDkEHBH2t4I4d0z47duP8AHr/zH/rL1zNbRoUzfpcV6NuK9oaKPVYAamJHAkZxnOJ5/sxsf23Yfw/9IGe167OSzMzMeLMSSfzJ3mcpZ+V3Je3tFp9BfULxnLZFFdyAY3s2s8c7hjuPy31iARQZN9W/M9PuidW/M9PugQuYapNdW/M9Puh1b8z0+6BCT1qkz1b8z0+6HVvzPT7oEKTEk31b8z0+6HVvzPT7oELqiSb6t+Z6fdDq35np90CEnoNJnq35np90Orfmen3QIUmJJvq35np90Orfmen3QIUNDUZNdW/M9Puh1b8z0+6BDF55k31b8z0+6HVvzPT7oH/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AutoShape 13" descr="data:image/jpg;base64,/9j/4AAQSkZJRgABAQAAAQABAAD/2wCEAAkGBhQSEBQUEhQRFBQSFBcUFBQVFxUVFRUXGhQYFhgVFhUXHCoeFyUvHhcVHzAgLycqLCwtFSQxNTAsNSYtLCkBCQoKBQUFDQUFDSkYEhgpKSkpKSkpKSkpKSkpKSkpKSkpKSkpKSkpKSkpKSkpKSkpKSkpKSkpKSkpKSkpKSkpKf/AABEIAF0AkAMBIgACEQEDEQH/xAAbAAABBQEBAAAAAAAAAAAAAAAAAQQFBgcDAv/EAD4QAAIBAwEDCgIHBQkAAAAAAAECAAMEERIFITEGBxMWIkFhY6LiFFEVIzJCUnGBVWKRk9EXRFNUgpKh0+P/xAAUAQEAAAAAAAAAAAAAAAAAAAAA/8QAFBEBAAAAAAAAAAAAAAAAAAAAAP/aAAwDAQACEQMRAD8Aw2EIQCEIQCEIQCEIQCEIQCEIQCEIQCEIQCEIQHVls2pVLCmjuVRqjaQW0ooyznHAAd8bES+8nOclLawuLNrSiOno1KfT0uzVZmQhTV1kh9+OBGBwEoRMAAnvoT8j/AzwDNFTndrjY3wOX6XPR9Pn+7Y+xxzq+5n8PjAzmKBEjnZ961GotRNOtDldSq4z4qwKsPAgiAp2bUFIVSlQUi2gVNLaC2M6Q+NJOMnGe6NZd+cDnFbadK1U0xSNurh1Q/VlmKgFFzlRpUDB4ZIEpJgdre0Z86FdiqlyFBYhVGSxxwA7zOJWWrm35S0rC/W5rB2VKdUaUALMzUyFG/cN/fIzlVtlLq5etTt6Vsr8KVLOkfMngMnvwAPCBDxzS2e7U3qKjlKZUO4BKoXzo1H7udLY+eI2l95Dc4FDZ9lc0mtfiKt0wDiocUTSVCFVhvLdp3OMDjx4YChRQJ1uHDMxChQSSFGSFBO4DUSd3DeSZyWBK0uTNZrNrwLmhTqiizZGQ5UMOzxxvAz8zIoiXW150a9LZvwFKjaiiUZXZkZ3csxLNvbSCcj7pxiUpjAAJ1ubVqbaXVlbAOGBU4IDA4O/BBBH5zksvfLjnCp3ltb29O2pj4elSp/EOPrjopqCqY+wuQ27Jz4QKHCEUCAkIpESAQhFIgJCEIBCEUCAkIpESAQhCAQi4hiAkIpWJAJ0oU9TADvIA/XdOcneRFiK20bSmQpD3FIMG3qV1gsCO/IBH6wJznd5H/A7QbQumjX+tpYGFGT20H5N3fJl8JRpvnLN/pb6SsdzXWz63T2gAGp6WhRUpLpG85z4ksnHEwQiB0tbdqjqiKWZ2CqqjJZicAAd5JIEuvOlyO+jjZU9OC1oDVcDstWFRzUw2O1jUg/LTwyJ25rNnU6bV9pXCg0NnJrVTwqV2yKSLuxkHfnfglTjfmTHOzcVLrZeybyoS7VEqrUcKAmttDAYXcD2H3fuGBk8IQgEsfILkqdoX1OhvCfbrNw00l3sc4OD3DxIldUb5pFiq7N2G1XAF3tXNOkfvpaLgOR+HUd3jqXjiBGc6nJinbXgq2+k2t4or27J9jB+0i/LBOcdwYcOEpM1HkuBtTYtaw3tdWOq6tBgktT3a6akZycswx+8vyyMwaB5hCEDTOZa0pMb96tGjX6G0NVFqqGXUpJHEbuGDPB52qH7H2Z/s9sdcxtu1T6SRBqd7FkVcgZZsgDJ3DeRIQ8y21/8mf5tv/2QInlfymp3ro6WtC10KVK0chW35BK4wDx3/wBBK7H219k1bWs9CuuirTOHXKtgkA8VJB3Ed8YwCXfmasOl2zbDd2C1XeM50IxwPHON/hKRNJ5htK7SeozU1NK2qMocgamJVcKSdxwT+mYEXV5YNbbdrXlMhwLuqSFPZqUjUZSoPivA8M4Mcc5nJcLe061qGqUNpgV7fA3lqjDVSAA4hnHZ7tYEo9V8nPz3/wAZqnNzy+t6Wz6lO7VXqbPY3VkGOCzEFejX/U+cfJycdmBHc5FwtlbW+yaRXNACtesucPcsuQuSBkKD/wAruBWP9r1DX5I2p77a7KdkbgM1VGv5fbHy4iZlfX71qrVKh1PUYu7fiZjkndw4zTOTV5Sqcl7+i70ukpVukp0y4V+FJtQBPa4VMDw4QMqMSK0BAsXIPkodo31K3BwrHVVb8NNd7kbuONw8SJduUfPbWp3L0rKnafC0T0VDVS19hAFBB1YwcZA+WI32ZcJszYFSqrIbvahNJdJUtSoAHOd+VyCSe/6xfw5mYEwNO2bz9Xi1UapTtejDL0gp0tLlMjUFbVuOOHiBIjnY5MLa3vS0e1bXq/E0HA3YfDMo3DgWBA7ldZR1bE1HYF4m09h1rOs9Nbiw+vtXqMFBp7w1PUf1XHDtp8sgMthFMSBqHMm2E2oRkEWDkEHBH2t4I4d0z47duP8AHr/zH/rL1zNbRoUzfpcV6NuK9oaKPVYAamJHAkZxnOJ5/sxsf23Yfw/9IGe167OSzMzMeLMSSfzJ3mcpZ+V3Je3tFp9BfULxnLZFFdyAY3s2s8c7hjuPy31iARQZN9W/M9PuidW/M9PugQuYapNdW/M9Puh1b8z0+6BCT1qkz1b8z0+6HVvzPT7oEKTEk31b8z0+6HVvzPT7oELqiSb6t+Z6fdDq35np90CEnoNJnq35np90Orfmen3QIUmJJvq35np90Orfmen3QIUNDUZNdW/M9Puh1b8z0+6BDF55k31b8z0+6HVvzPT7oH/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AutoShape 17" descr="data:image/jpg;base64,/9j/4AAQSkZJRgABAQAAAQABAAD/2wCEAAkGBhMGEBMUBxAVFRIVFB0ZFxgVFBgXFhoWGBUYGh4XHRYXJyceGBsjGhUdHzMiJycpLCwsFx4xODAqNSYsLSkBCQoKDgwOGg8PGikfHhwpNTQqMjQ0LDA0LDApKjUqLCk1KSo1KjEqNSkvLCksNTUpKikpLSksKTQsKSwqLCk1Lf/AABEIAOEA4QMBIgACEQEDEQH/xAAcAAEAAgIDAQAAAAAAAAAAAAAABgcDCAEEBQL/xABUEAABAwICBQQIEgcGBgMAAAABAAIDBBEFBgcSITFBEyJRYTI1QnFyk6GzFBYXGCMzUlRzdIGRkrGywdHSCBU0VXWEtCRDU2KClVaDlKLC8CU2RP/EABoBAQADAQEBAAAAAAAAAAAAAAABBAUGAwL/xAAtEQEAAgECAwYGAwEBAAAAAAAAAQIDBBEFMXESITIzQVITFBVhobE0kdFRIv/aAAwDAQACEQMRAD8AvFERAREQEREBERAREQEREBERAREQEREBERAREQEREBERAREQEREBERAREQEREBERAREQEREBEWOoqG0jHPqHBrGglznGwAAuSSdwAQZEWGkq2V8bZKR4fG8BzXNNwQdxBWZAREQEREBERAREQEREBERAREQEREBERAREQEREBERARFjqKhtKxz6hwaxoJc5xsAALkkncAECoqG0rHPqHBrGglznGwAAuSSdwAVGZuzfUaUqn0Hly7aRp1nvdzWua07ZpD3MTd4ad5txsAzdm6o0pVPoPLl20jTrPe7mtc1p2zSnuYm7w079h32AxTzRYPD6EwG/JXBllIs+oeO6PuYx3LPlO1WNPp7Z7bRy9VbU6mmnp2rc/SHOV801Giiq9DY17JRSc5rmc5uq47Jojxae6b9/ZXrSVbK+NslI8PY8BzXNNwQdxBVEU1TFiMJpcdBNOTdjwLyQSH+8Z0t90zj39/wBZXzRUaJ6n0NjXslFJzmuZzm6rjsmiPFp7pn39k1GntgttPL0lGl1VdTXeOcc4X2iw0lWyvjbJSPD2PAc1zTcEHcQVmVdaEREBERAREQEREBERAREQEREBERAREQU9p5xSbD5aIUE8sesyS/JyPZezo7X1SL7/ACrx6jI2JUji2px2Fjxva6vnBGy+0EdBXf8A0g/bqHwZftRL40gdsajvt80xWtJp4z3mszt3Ket1M6fHFojfeXnek+v/AOIKf/cJ/wAFjqcq4rSMdJh+LNqHxjX5OnrZZJdUHa4MNta2+3kO5dNZqSsfQPbJSuLXtN2kbwf/AHgtCeF127rd7Lrxi2/fWNllaMtJrM4MEOIEMrGN2jcJQO7aOnpbw3jZukubssszdSSU9Q9zA6xDmk7HNNwSNz233tO/qNiKaxzA/TDeuyuOSrovZJoY9hcR/wDohA437Jv39lYGjPSazODBDiBDKxjdo3NlaO7YOnpbw3jZux70tS01tzhu48lclYvSd4lWWFzv0fzT4fmlhbBOQTLGOcLdhM0jbLF0sO7bsBuD2cUwt2FPDZSHNcA5j2m7HsO57XcQVcec8mQZ0pzFXCzxcxyAc6N3SOkHi3j1EAilaSqkyXK7Dc5NPoa945G84xFx2TRHuoieyZ39zgQbek1U4J2nwypa7RRqK9qPFH5+zNhmGPxaTUp7biXOcbMYwb3ud3LQOK6+MVTs6SQYZlRnKxRPLuVeNrnnY6W59phF9w37CbkgL6rq5+Z5BhmSml0Tj7LKRqmct3vee4gbwbx2byQFcuR8jw5Jg1KXnSusZZSOc933NHBv1kkqdZq5zT2a+GPyjQ6KNPHat4p/DPkvKrcm0jKeF7nkEuc5xNi92/VbuY3qHfNyST0c/wCf4skQ3dZ9Q8exRX3/AOd1tzAfn3DqZ/z/ABZIhu6z6h4PJRX3/wCd1tzAePHcOqp8GwU4kTimeSZBIbwwu2OncN3N7iBvRuI6uypVrNp7Necr9rVpWbWnaIcUWEYrmVnoutxMUzZnEsE1VJDrj3TI2bAzgN3zbTm9J9f/AMQU/wDuE/4LHi2LSY1KZKs3J2ADY1rRua0cAF01sV4XG3/q3ewr8Yt2p7NY2ekzJeISkCPH4CSbACvnJJOwAC29d3RPU1UGNT02KVMkvJRytcHSyPZrMkY24Dz37G19q83A/wBqg+Gj841evo//APtFf36n+oYqWr00YJiInfdo6HV21NbTMbbLqREVNeEREBERAREQEREBERAREQUp+kIbTUN/cS/aiWTMOI4XjtTJMMXYzXtzfQ8rrWaG79l93QrGzTkSkzi6M4wx7jGHBurI5mxxBPY7+xC8L1EML/wpfHv/ABXpiy3xT2qTs8s2HHmr2ckbwgvI4Z++o/8AppVnpsGo8TbL+qcTZNJFC+UsEEjSWsG3a42G0gfKpn6iGF/4Uvj3/iq4yhQtwzFMWipgQyOlrGNBNzqska0XJ37ArVNdnm0RNvX7KWTh2nikzFeUf9l8UdY/D5GyUji17TcEcPx7yZ0pY5Io8Twe9PUeiAyVrNjeWLHPE0Z7m+qbjpPf1sKzZg7Su/iEf9PItHiWOs4u36wy+FZbRm7ET3SvLKWIvxegpZqsgySQMe4gWBc5oJNuG1dbOeTIM6U5irRZ4uY5AOcx3SOkHi3iOsAjjR/2qofi0f2ApAsB0yN5HyPDkmDUpedK6xllIs57v/Fo4N+sklSCd/JtcW7w0n5gsiw1ftb/AAT9SDXjKULc1zVWI5rc6cQcmTHwkfIXBjDwbE3V7Hot1g9zF8XkxuUyVh2nYANjWtG5rRwAXT0f9rMS8Kl+3IuFucMx17E39d3O8Xy2+JGPfu23ezHhNLBTwy4xiDafltfUaYXvvybtUm7T1j518cjhn76j/wCmlXjZ+/YcM/mfPMVpDQhhZ/upfHv/ABVTNrc1clqxPdE/Zd0+g098VbWr3zEesobQvwujljf+uGHUe11vQ0ovquBtfhuTRlWMxDMlZJSu1o5BUOadou107CDt27ipn6iGF/4Uvj3/AIr1ctaNqLKc3LYUx4k1Cy7pHOGq4gnYfBCp5c18sxN532X8Onx4ImMcbbpSiIvJ7CIiAiIgIiICIiAiIgIiICIiAqCwDtzjXwFb54K/VQWAduca+ArfPBfdPHHV8ZPBbo85ZswdpXfxCP8Ap5FhWbMHaV38Qj/p5F0HEPIlzHC/5EdJ/S6NH/aqh+LR/YCkCj+j/tVQ/Fo/sBSBc46oWGr9rf4J+pZlhq/a3+CfqQa8aP8AtZiXhUv25FwudH/azEvCpftyLhb/AAzyZ6uZ4v58dP8AXxn79hwz+Z88xbIN3LW/P37Dhn8z55i2QbuWNqPNv1lvaXyKdI/TlEReKwIiICIiAiIgIiICIiAiIgIiICIiAqCwDtzjXwFb54K/VQWAduca+ArfPBfdPHHV8ZPBbo85ZswdpXfxCP8Ap5FhWbMHaV38Qj/p5F0HEPIlzHC/5EdJ/S6NH/aqh+LR/YCkCj+j8/8AxVD8Wj+wFILrnHVCw1ftb/BP1LNdYas+xv8ABP1INeNH/azEvCpftyLhc6P+1mJeFS/bkXC3+GeTPVzPF/Pjp/r4z9+w4Z/M+eYtkG7lrfn79hwz+Z88xbIN3LG1Hm36y3tL5FOkfpyiIvFYEREBERAREQEREBERAREQEREBERAVAYlI/R3jlRLjcBfTVZmBLSedBPJrEtOznt2At/EFX+vKzNlmDNdO6DE23adoI7JjuD2ngR5doNwUOfdKnsewEYcGTYe8TUkwvFKNxHuXdDh9x3EEDluAvzNhb4aOSFkgrGSeyyBg1RC9ptvvtcPKunBPPonqX0mYGGfD5zcgDmubs9lj9zI3Zdt+jb2Ll28ewEYcGTYe8TUkwvFKNoIPcu6HD7juIIGzizRq8fwbztP7YObTzosnx8cb1/TFTZSxmjY1lNi0TGNADWtr3BoA3AADYFl9LWOfvhn+4v8AwXjWSyn6XX3Pn6xb2R/b2fS1jn74Z/uL/wAFwcs427YcYZb+IP8AwXj2SyfS6+4+sW9kf29zCMqyZSw6ubXywOdK6DUEUweeY917iw90PKutgWBvxyQtiIaxo1pJHbGRsG9zj3gdnV0XI4wLAn45IWxENY0a0kjtjI2De5x7wOzq6LkYsWxZ+cJG4XkZh9DXu952GYi15ZHdzENlhx2bOxaF8ldFT4dZ3tP4TTFbiGT4t42rH5dXH3jPtVTUWUIi6KnD2tkcTztdzS+Z3uGXAtsvt3bQ1bFjYo7knJMOSYOTpOdI6xllI5z3fc0cG8OskkyNY0zMzvPq3oiKxERygREUJEREBERAREQEREBERAREQEREBERAREQeVmXLMGa6d0GJtu07QR2THcHtPAjy7QbgqkoZ6jRPUvpMwRmfD57kgDY4bPZY79jINl236NvYuWwS6WK4LBjrAzFYWSsBuA9ocARxF9x2+VOXfBO0xtKkfTJgfRiH0YvxT0yYH0Yh9GL8VbHqcYZ+76fxYT1OMM/d9P4sKx81m90qvyen9kKn9MmB9GIfRi/FPTJgfRiH0YvxVsepxhn7vp/FhPU4wz930/iwnzWb3SfJ6f2Qp3EMbfnZ0eG5IheymPOkL7B8h2Xkmc24bG3Zs47P8rRcWSckw5Jg5Ok50jrGWUjnPd9zRwbw6yST6OEZcpsA1v1TTxxa9tbUYG3tuuRvtfyr0l4TMzO881mIisbVjaIERFCRERAREQEREBERAREQEREBF4mcszDKFG+pfGZAwtGqHapOu8N3kHddV164eP3g/wAc38qC4EVe5K0uszlVinjpHRksc7WMgcObbZYAdK9HSBpFbkIwCWndLy2vueG21NTpBvfX8iCYoqf9cPH7wf45v5U9cPH7wf45v5UTsuBFV+A6d6fFahkVbTuga825R0gc1rju1tgsCdl+HeuRaCIEUQ0gaQm5DEJlgdLyxeNjw22oG9IN76/kUO9cPH7wf45v5UFwIqf9cPH7wf45v5U9cPH7wf45v5UTsuBFT/rh4/eD/HN/Knrh4/eD/HN/KhsuBFT/AK4eP3g/xzfyqR5T0x0eZpGxSh9PM42aJLFjjwaHjieggX4XRGyeooNnnSnHkeoZDUUz5C6ISXa5oFi97bWPgeVR31w0HvGbxjEFtoonkLSCzPgmNPA+Lki0HWc031w7dq+D5V2M06QKPKGzEpbyEXEUY1pCOnV3NHW4gIJIipyq/SHAP9kw8lvS+cNPzNa4D513cJ/SBpqlwGK0skIPdMcJWjvizXW7wKJ2Wsi6eE4xDjkQlwyVskZ3Oabi/QeII6DtC7iIEREBERAREQeXmXL0WaaZ9PiGtyby0nUNnc1wcNpB4hau5qwxmDV1TBS31IpnMbrG5s02FzxK22K1Uz/21rvjL/tKJTC4NEWSKakpqauiD/RD4nB133ZznEHm8OxCk+b8hU2duS/WpkHJa2rybw3s9W97g37ALBor7T0fwZ+25StShqrnPAo8AxOamo9bkmPY0axu6zmMJubDi48FYWf9EtFlnDp6igM3KR6mrryAt50rGm41RfY4qHaTu3lT8LH5qJXLph7S1X/L8/GoS1oV3aHNJPosNocZf7IBaB7j2TR/dE+6A3HiBbeBes8kZSOcppoYXasjad0kd+xL2vjAa7qIcRfgSDwsfEmhkw2UtmDo5Y32IPNc17T5CCES2hzfkWnzsIhipkHJFxbybg3s9W97g37ELWGWmDKh0YvqiUt67B+rv6bLYLRXpFGboeRxBwFZE3ncOVYNnKAdPuh07dx2UFUftj/jB86UkhcGctENBgWH1M9GJeUiiLm60pIuOkW2qoMvUTcSrKaKovqSTxsdY2Oq+RrTY8DYrZXSX2orvgHLXLJ/bGi+Nw+eYkkLul0G4axpIbNsBPtx6O8teRtHyLceo7B3gn6lpwN3yJJC+cX0F0T6d5wx8scoYXNLpNZlwL2cCNx6iFQzTe1lPcb0z12NU7oLQxNe3Vc6Jrw8tIsW3c42uNmwXUeyvk2qzbK1mGRO1b2dIWkRMHEl2429yNpQW3VZWgz1hMNfjPKGpZQHaHkAmNsjg4jiS65+VUVENYi/EhbU4jhjcFwmWCm7CKjewX32bC4XPWbX+VarQdk3vj60IXtmmam0N0r25baRU1Zs3XeX6oYDeSzvc69gOJcOAKpSmppsxVAbDrS1Ez+Ju5zzvJcfnJO4A9CmGm2vdV4vIxx5sMbGNHfbyh8snkC9n9H7Cm1FVUzyAExRta3qMpdcjrtHb/UUHu4JoBp44x+vJ5HykbREQyNvUCQXO7+zvKNZ/wBDLsuROqMEkdLCwXkY8DlGN4vBaAHtHHYCBt27bX6vmRgkBDwCCLEHaCDwU7I3aq5NzjNkyoEtGSWEgSx35sjejqcODuB6rg7RYXiUeMQxzUTtaORgc09RF/kPAjpWqGZMOGEVlTDF2MU72N8FryB5LK8dA+IOq8McyQ35Goc1vgua2S30nuUQSshERSgREQEREArVTSALYrXX98v+tbVqiNNuSZKSodXUbC6GUDlbD2uQAN1j0NcANvTe+8KJTCxtEdU2pwel5JwOo1zHdTmyOuD84PeIUxWqWVc7VWTXl2EyANd2cbxrRutxLdhB6wQVIsa024hi8Rji5KAOFi6Frtex4BzidXvjb1pubPM0g1TcQxupdSnWBqGtBHEsaxh/7mkK6tMPaWq/5fn41UuiXJEmZKyOeZhFLA8Pc4jY97TdsbennAE9AHWFJNL2kVzjV4b6HGqDH7Lyhv8A3cvYWt1b0Hj6BO2knxV/nIVMdMOjn9dsNZhDP7RG32RrRtljaN4HF7R84Ft4CqbJGcHZJqXT08TZCYjHqucWiznMde4B9x5Vs3gGJHGaSnnkaGmaFkhaDcAvYHWB42uhLU3DMTkweaOageWSRuDmuHT94I2EcQSFxHMaicOfvdLrG267n3+9WVpi0c/qd7q3CGewPd7K0DZG9x7MDgxxPyOPQRasqP2xnht+0FCWz+kvtRXfAOWuWT+2NF8bh88xWxpg0hOw0z4eKcObLAPZOUII179xbbbV6VTeEYh+qqiGYN1uSlZJq3tfUeHWvtte1rqZIbd1HYO8E/UtN72Hyfcrik/SFc8Efq4bRb9oP5FTpbcW6kITzSLo8blWKmqMN1zBKxofrG5bKW628Ac1wvbraekLNol0gelWfkMRd/ZJnbSTsikOwP6mnc75DwN53k7MbdK1JU0eIU4jZHDG0ODy83OsA8AgWLTGHDeqPxjCpMDnlgrhaSJxa7oNtxHURYjqIQbV5oN6Cqt72l805alQdk3vj61PsJ0wT0GHuo6uETDknRtkMha5rHNLQCLHW1b7No2ADhdQBh1CD0IQsXTpg7qHEhNbmVETSDw14xqOHzBh/wBSyaCswNwuukgqHWFSwBpO7lGElrflDnDv2HFTDD6tum+gqGV0LYHwyDkntcX6r9S9zcDYb2I4g9ICpnHsvVOU5+TxON0bwbtcL6rrHY9jxvHWNo42KDbddfEa9mFxPlrHBscbS5xPAAXKojA9O9ZhsYZiEUdRYWDy4xvPhEAhx67A99R/OWkurzoNSrLY4Ab8lHfVJG4ucdryPkHVdN0bI/jGInGKiaaQWMsr326Ndxdb5L2+RbAaEsIdheFNdMLGeR0o8EhrGn5QzW7zgqu0c6MJc2yNlr2OZRg3LjcGW3cM6juLtw4bd2xsMIp2hsIAa0AAAWAAFgAOAASCX2iIpQIiICIiAvl7BICHi4IsQdoIPCy+kQQrFdD+GYq4u9DmJx38i8sH0OxHyBfGHaGcMoDd0DpSP8WRzh9EWaflBU4RBjp6dtI0Mp2taxosGtAa0DoAGwBR7FtHOH45M+bEqUPlfbWdryC9mho2NcBuAG7gpKiCH+pHhXvJvjJvzKU0VGzDomRUjdWONoY0XJs1osBc7TYBZ0QYqmmbWMcypaHMc0tc1wuC0ixBHEEKMs0V4WwgtoY7g3HOfw/1KVog8HGci0OYZeVxWlbJJqhusS4GwvYbCBxK6PqU4V7xj+k/8yliIIn6lOFe8Y/pP/MnqU4V7xj+k/8AMpYiDx8BylSZZLzg1O2IyAB2qXG4be3ZE7tY/Oupj2j2gzLLyuLUwfJqhusHyMuBe19QgHfv3/MpGiCF+o7hXvQ+Om/OnqO4V70PjpvzqaIg8jLuVKbKjXtwaLk2vdrOGu91yBa/PJtsXcxLCocYYY8SiZKw9y9ocO/Y7j1rtoggdXoTwupN2QyR9TJn2+ZxNl3sJ0UYZg7g6KkD3DcZnOl/7XnV8ilyIOGt1djdy5REBERAREQEREBERAREQEREBERAREQEREBERAREQEREBERAREQEREBERAREQEREBERAREQEREBERAREQEREBERAREQEREBERAREQEREBERAREQf/9k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AutoShape 19" descr="data:image/jpg;base64,/9j/4AAQSkZJRgABAQAAAQABAAD/2wCEAAkGBhMGEBMUBxAVFRIVFB0ZFxgVFBgXFhoWGBUYGh4XHRYXJyceGBsjGhUdHzMiJycpLCwsFx4xODAqNSYsLSkBCQoKDgwOGg8PGikfHhwpNTQqMjQ0LDA0LDApKjUqLCk1KSo1KjEqNSkvLCksNTUpKikpLSksKTQsKSwqLCk1Lf/AABEIAOEA4QMBIgACEQEDEQH/xAAcAAEAAgIDAQAAAAAAAAAAAAAABgcDCAEEBQL/xABUEAABAwICBQQIEgcGBgMAAAABAAIDBBEFBgcSITFBEyJRYTI1QnFyk6GzFBYXGCMzUlRzdIGRkrGywdHSCBU0VXWEtCRDU2KClVaDlKLC8CU2RP/EABoBAQADAQEBAAAAAAAAAAAAAAABBAUGAwL/xAAtEQEAAgECAwYGAwEBAAAAAAAAAQIDBBEFMXESITIzQVITFBVhobE0kdFRIv/aAAwDAQACEQMRAD8AvFERAREQEREBERAREQEREBERAREQEREBERAREQEREBERAREQEREBERAREQEREBERAREQEREBEWOoqG0jHPqHBrGglznGwAAuSSdwAQZEWGkq2V8bZKR4fG8BzXNNwQdxBWZAREQEREBERAREQEREBERAREQEREBERAREQEREBERARFjqKhtKxz6hwaxoJc5xsAALkkncAECoqG0rHPqHBrGglznGwAAuSSdwAVGZuzfUaUqn0Hly7aRp1nvdzWua07ZpD3MTd4ad5txsAzdm6o0pVPoPLl20jTrPe7mtc1p2zSnuYm7w079h32AxTzRYPD6EwG/JXBllIs+oeO6PuYx3LPlO1WNPp7Z7bRy9VbU6mmnp2rc/SHOV801Giiq9DY17JRSc5rmc5uq47Jojxae6b9/ZXrSVbK+NslI8PY8BzXNNwQdxBVEU1TFiMJpcdBNOTdjwLyQSH+8Z0t90zj39/wBZXzRUaJ6n0NjXslFJzmuZzm6rjsmiPFp7pn39k1GntgttPL0lGl1VdTXeOcc4X2iw0lWyvjbJSPD2PAc1zTcEHcQVmVdaEREBERAREQEREBERAREQEREBERAREQU9p5xSbD5aIUE8sesyS/JyPZezo7X1SL7/ACrx6jI2JUji2px2Fjxva6vnBGy+0EdBXf8A0g/bqHwZftRL40gdsajvt80xWtJp4z3mszt3Ket1M6fHFojfeXnek+v/AOIKf/cJ/wAFjqcq4rSMdJh+LNqHxjX5OnrZZJdUHa4MNta2+3kO5dNZqSsfQPbJSuLXtN2kbwf/AHgtCeF127rd7Lrxi2/fWNllaMtJrM4MEOIEMrGN2jcJQO7aOnpbw3jZukubssszdSSU9Q9zA6xDmk7HNNwSNz233tO/qNiKaxzA/TDeuyuOSrovZJoY9hcR/wDohA437Jv39lYGjPSazODBDiBDKxjdo3NlaO7YOnpbw3jZux70tS01tzhu48lclYvSd4lWWFzv0fzT4fmlhbBOQTLGOcLdhM0jbLF0sO7bsBuD2cUwt2FPDZSHNcA5j2m7HsO57XcQVcec8mQZ0pzFXCzxcxyAc6N3SOkHi3j1EAilaSqkyXK7Dc5NPoa945G84xFx2TRHuoieyZ39zgQbek1U4J2nwypa7RRqK9qPFH5+zNhmGPxaTUp7biXOcbMYwb3ud3LQOK6+MVTs6SQYZlRnKxRPLuVeNrnnY6W59phF9w37CbkgL6rq5+Z5BhmSml0Tj7LKRqmct3vee4gbwbx2byQFcuR8jw5Jg1KXnSusZZSOc933NHBv1kkqdZq5zT2a+GPyjQ6KNPHat4p/DPkvKrcm0jKeF7nkEuc5xNi92/VbuY3qHfNyST0c/wCf4skQ3dZ9Q8exRX3/AOd1tzAfn3DqZ/z/ABZIhu6z6h4PJRX3/wCd1tzAePHcOqp8GwU4kTimeSZBIbwwu2OncN3N7iBvRuI6uypVrNp7Necr9rVpWbWnaIcUWEYrmVnoutxMUzZnEsE1VJDrj3TI2bAzgN3zbTm9J9f/AMQU/wDuE/4LHi2LSY1KZKs3J2ADY1rRua0cAF01sV4XG3/q3ewr8Yt2p7NY2ekzJeISkCPH4CSbACvnJJOwAC29d3RPU1UGNT02KVMkvJRytcHSyPZrMkY24Dz37G19q83A/wBqg+Gj841evo//APtFf36n+oYqWr00YJiInfdo6HV21NbTMbbLqREVNeEREBERAREQEREBERAREQUp+kIbTUN/cS/aiWTMOI4XjtTJMMXYzXtzfQ8rrWaG79l93QrGzTkSkzi6M4wx7jGHBurI5mxxBPY7+xC8L1EML/wpfHv/ABXpiy3xT2qTs8s2HHmr2ckbwgvI4Z++o/8AppVnpsGo8TbL+qcTZNJFC+UsEEjSWsG3a42G0gfKpn6iGF/4Uvj3/iq4yhQtwzFMWipgQyOlrGNBNzqska0XJ37ArVNdnm0RNvX7KWTh2nikzFeUf9l8UdY/D5GyUji17TcEcPx7yZ0pY5Io8Twe9PUeiAyVrNjeWLHPE0Z7m+qbjpPf1sKzZg7Su/iEf9PItHiWOs4u36wy+FZbRm7ET3SvLKWIvxegpZqsgySQMe4gWBc5oJNuG1dbOeTIM6U5irRZ4uY5AOcx3SOkHi3iOsAjjR/2qofi0f2ApAsB0yN5HyPDkmDUpedK6xllIs57v/Fo4N+sklSCd/JtcW7w0n5gsiw1ftb/AAT9SDXjKULc1zVWI5rc6cQcmTHwkfIXBjDwbE3V7Hot1g9zF8XkxuUyVh2nYANjWtG5rRwAXT0f9rMS8Kl+3IuFucMx17E39d3O8Xy2+JGPfu23ezHhNLBTwy4xiDafltfUaYXvvybtUm7T1j518cjhn76j/wCmlXjZ+/YcM/mfPMVpDQhhZ/upfHv/ABVTNrc1clqxPdE/Zd0+g098VbWr3zEesobQvwujljf+uGHUe11vQ0ovquBtfhuTRlWMxDMlZJSu1o5BUOadou107CDt27ipn6iGF/4Uvj3/AIr1ctaNqLKc3LYUx4k1Cy7pHOGq4gnYfBCp5c18sxN532X8Onx4ImMcbbpSiIvJ7CIiAiIgIiICIiAiIgIiICIiAqCwDtzjXwFb54K/VQWAduca+ArfPBfdPHHV8ZPBbo85ZswdpXfxCP8Ap5FhWbMHaV38Qj/p5F0HEPIlzHC/5EdJ/S6NH/aqh+LR/YCkCj+j/tVQ/Fo/sBSBc46oWGr9rf4J+pZlhq/a3+CfqQa8aP8AtZiXhUv25FwudH/azEvCpftyLhb/AAzyZ6uZ4v58dP8AXxn79hwz+Z88xbIN3LW/P37Dhn8z55i2QbuWNqPNv1lvaXyKdI/TlEReKwIiICIiAiIgIiICIiAiIgIiICIiAqCwDtzjXwFb54K/VQWAduca+ArfPBfdPHHV8ZPBbo85ZswdpXfxCP8Ap5FhWbMHaV38Qj/p5F0HEPIlzHC/5EdJ/S6NH/aqh+LR/YCkCj+j8/8AxVD8Wj+wFILrnHVCw1ftb/BP1LNdYas+xv8ABP1INeNH/azEvCpftyLhc6P+1mJeFS/bkXC3+GeTPVzPF/Pjp/r4z9+w4Z/M+eYtkG7lrfn79hwz+Z88xbIN3LG1Hm36y3tL5FOkfpyiIvFYEREBERAREQEREBERAREQEREBERAVAYlI/R3jlRLjcBfTVZmBLSedBPJrEtOznt2At/EFX+vKzNlmDNdO6DE23adoI7JjuD2ngR5doNwUOfdKnsewEYcGTYe8TUkwvFKNxHuXdDh9x3EEDluAvzNhb4aOSFkgrGSeyyBg1RC9ptvvtcPKunBPPonqX0mYGGfD5zcgDmubs9lj9zI3Zdt+jb2Ll28ewEYcGTYe8TUkwvFKNoIPcu6HD7juIIGzizRq8fwbztP7YObTzosnx8cb1/TFTZSxmjY1lNi0TGNADWtr3BoA3AADYFl9LWOfvhn+4v8AwXjWSyn6XX3Pn6xb2R/b2fS1jn74Z/uL/wAFwcs427YcYZb+IP8AwXj2SyfS6+4+sW9kf29zCMqyZSw6ubXywOdK6DUEUweeY917iw90PKutgWBvxyQtiIaxo1pJHbGRsG9zj3gdnV0XI4wLAn45IWxENY0a0kjtjI2De5x7wOzq6LkYsWxZ+cJG4XkZh9DXu952GYi15ZHdzENlhx2bOxaF8ldFT4dZ3tP4TTFbiGT4t42rH5dXH3jPtVTUWUIi6KnD2tkcTztdzS+Z3uGXAtsvt3bQ1bFjYo7knJMOSYOTpOdI6xllI5z3fc0cG8OskkyNY0zMzvPq3oiKxERygREUJEREBERAREQEREBERAREQEREBERAREQeVmXLMGa6d0GJtu07QR2THcHtPAjy7QbgqkoZ6jRPUvpMwRmfD57kgDY4bPZY79jINl236NvYuWwS6WK4LBjrAzFYWSsBuA9ocARxF9x2+VOXfBO0xtKkfTJgfRiH0YvxT0yYH0Yh9GL8VbHqcYZ+76fxYT1OMM/d9P4sKx81m90qvyen9kKn9MmB9GIfRi/FPTJgfRiH0YvxVsepxhn7vp/FhPU4wz930/iwnzWb3SfJ6f2Qp3EMbfnZ0eG5IheymPOkL7B8h2Xkmc24bG3Zs47P8rRcWSckw5Jg5Ok50jrGWUjnPd9zRwbw6yST6OEZcpsA1v1TTxxa9tbUYG3tuuRvtfyr0l4TMzO881mIisbVjaIERFCRERAREQEREBERAREQEREBF4mcszDKFG+pfGZAwtGqHapOu8N3kHddV164eP3g/wAc38qC4EVe5K0uszlVinjpHRksc7WMgcObbZYAdK9HSBpFbkIwCWndLy2vueG21NTpBvfX8iCYoqf9cPH7wf45v5U9cPH7wf45v5UTsuBFV+A6d6fFahkVbTuga825R0gc1rju1tgsCdl+HeuRaCIEUQ0gaQm5DEJlgdLyxeNjw22oG9IN76/kUO9cPH7wf45v5UFwIqf9cPH7wf45v5U9cPH7wf45v5UTsuBFT/rh4/eD/HN/Knrh4/eD/HN/KhsuBFT/AK4eP3g/xzfyqR5T0x0eZpGxSh9PM42aJLFjjwaHjieggX4XRGyeooNnnSnHkeoZDUUz5C6ISXa5oFi97bWPgeVR31w0HvGbxjEFtoonkLSCzPgmNPA+Lki0HWc031w7dq+D5V2M06QKPKGzEpbyEXEUY1pCOnV3NHW4gIJIipyq/SHAP9kw8lvS+cNPzNa4D513cJ/SBpqlwGK0skIPdMcJWjvizXW7wKJ2Wsi6eE4xDjkQlwyVskZ3Oabi/QeII6DtC7iIEREBERAREQeXmXL0WaaZ9PiGtyby0nUNnc1wcNpB4hau5qwxmDV1TBS31IpnMbrG5s02FzxK22K1Uz/21rvjL/tKJTC4NEWSKakpqauiD/RD4nB133ZznEHm8OxCk+b8hU2duS/WpkHJa2rybw3s9W97g37ALBor7T0fwZ+25StShqrnPAo8AxOamo9bkmPY0axu6zmMJubDi48FYWf9EtFlnDp6igM3KR6mrryAt50rGm41RfY4qHaTu3lT8LH5qJXLph7S1X/L8/GoS1oV3aHNJPosNocZf7IBaB7j2TR/dE+6A3HiBbeBes8kZSOcppoYXasjad0kd+xL2vjAa7qIcRfgSDwsfEmhkw2UtmDo5Y32IPNc17T5CCES2hzfkWnzsIhipkHJFxbybg3s9W97g37ELWGWmDKh0YvqiUt67B+rv6bLYLRXpFGboeRxBwFZE3ncOVYNnKAdPuh07dx2UFUftj/jB86UkhcGctENBgWH1M9GJeUiiLm60pIuOkW2qoMvUTcSrKaKovqSTxsdY2Oq+RrTY8DYrZXSX2orvgHLXLJ/bGi+Nw+eYkkLul0G4axpIbNsBPtx6O8teRtHyLceo7B3gn6lpwN3yJJC+cX0F0T6d5wx8scoYXNLpNZlwL2cCNx6iFQzTe1lPcb0z12NU7oLQxNe3Vc6Jrw8tIsW3c42uNmwXUeyvk2qzbK1mGRO1b2dIWkRMHEl2429yNpQW3VZWgz1hMNfjPKGpZQHaHkAmNsjg4jiS65+VUVENYi/EhbU4jhjcFwmWCm7CKjewX32bC4XPWbX+VarQdk3vj60IXtmmam0N0r25baRU1Zs3XeX6oYDeSzvc69gOJcOAKpSmppsxVAbDrS1Ez+Ju5zzvJcfnJO4A9CmGm2vdV4vIxx5sMbGNHfbyh8snkC9n9H7Cm1FVUzyAExRta3qMpdcjrtHb/UUHu4JoBp44x+vJ5HykbREQyNvUCQXO7+zvKNZ/wBDLsuROqMEkdLCwXkY8DlGN4vBaAHtHHYCBt27bX6vmRgkBDwCCLEHaCDwU7I3aq5NzjNkyoEtGSWEgSx35sjejqcODuB6rg7RYXiUeMQxzUTtaORgc09RF/kPAjpWqGZMOGEVlTDF2MU72N8FryB5LK8dA+IOq8McyQ35Goc1vgua2S30nuUQSshERSgREQEREArVTSALYrXX98v+tbVqiNNuSZKSodXUbC6GUDlbD2uQAN1j0NcANvTe+8KJTCxtEdU2pwel5JwOo1zHdTmyOuD84PeIUxWqWVc7VWTXl2EyANd2cbxrRutxLdhB6wQVIsa024hi8Rji5KAOFi6Frtex4BzidXvjb1pubPM0g1TcQxupdSnWBqGtBHEsaxh/7mkK6tMPaWq/5fn41UuiXJEmZKyOeZhFLA8Pc4jY97TdsbennAE9AHWFJNL2kVzjV4b6HGqDH7Lyhv8A3cvYWt1b0Hj6BO2knxV/nIVMdMOjn9dsNZhDP7RG32RrRtljaN4HF7R84Ft4CqbJGcHZJqXT08TZCYjHqucWiznMde4B9x5Vs3gGJHGaSnnkaGmaFkhaDcAvYHWB42uhLU3DMTkweaOageWSRuDmuHT94I2EcQSFxHMaicOfvdLrG267n3+9WVpi0c/qd7q3CGewPd7K0DZG9x7MDgxxPyOPQRasqP2xnht+0FCWz+kvtRXfAOWuWT+2NF8bh88xWxpg0hOw0z4eKcObLAPZOUII179xbbbV6VTeEYh+qqiGYN1uSlZJq3tfUeHWvtte1rqZIbd1HYO8E/UtN72Hyfcrik/SFc8Efq4bRb9oP5FTpbcW6kITzSLo8blWKmqMN1zBKxofrG5bKW628Ac1wvbraekLNol0gelWfkMRd/ZJnbSTsikOwP6mnc75DwN53k7MbdK1JU0eIU4jZHDG0ODy83OsA8AgWLTGHDeqPxjCpMDnlgrhaSJxa7oNtxHURYjqIQbV5oN6Cqt72l805alQdk3vj61PsJ0wT0GHuo6uETDknRtkMha5rHNLQCLHW1b7No2ADhdQBh1CD0IQsXTpg7qHEhNbmVETSDw14xqOHzBh/wBSyaCswNwuukgqHWFSwBpO7lGElrflDnDv2HFTDD6tum+gqGV0LYHwyDkntcX6r9S9zcDYb2I4g9ICpnHsvVOU5+TxON0bwbtcL6rrHY9jxvHWNo42KDbddfEa9mFxPlrHBscbS5xPAAXKojA9O9ZhsYZiEUdRYWDy4xvPhEAhx67A99R/OWkurzoNSrLY4Ab8lHfVJG4ucdryPkHVdN0bI/jGInGKiaaQWMsr326Ndxdb5L2+RbAaEsIdheFNdMLGeR0o8EhrGn5QzW7zgqu0c6MJc2yNlr2OZRg3LjcGW3cM6juLtw4bd2xsMIp2hsIAa0AAAWAAFgAOAASCX2iIpQIiICIiAvl7BICHi4IsQdoIPCy+kQQrFdD+GYq4u9DmJx38i8sH0OxHyBfGHaGcMoDd0DpSP8WRzh9EWaflBU4RBjp6dtI0Mp2taxosGtAa0DoAGwBR7FtHOH45M+bEqUPlfbWdryC9mho2NcBuAG7gpKiCH+pHhXvJvjJvzKU0VGzDomRUjdWONoY0XJs1osBc7TYBZ0QYqmmbWMcypaHMc0tc1wuC0ixBHEEKMs0V4WwgtoY7g3HOfw/1KVog8HGci0OYZeVxWlbJJqhusS4GwvYbCBxK6PqU4V7xj+k/8yliIIn6lOFe8Y/pP/MnqU4V7xj+k/8AMpYiDx8BylSZZLzg1O2IyAB2qXG4be3ZE7tY/Oupj2j2gzLLyuLUwfJqhusHyMuBe19QgHfv3/MpGiCF+o7hXvQ+Om/OnqO4V70PjpvzqaIg8jLuVKbKjXtwaLk2vdrOGu91yBa/PJtsXcxLCocYYY8SiZKw9y9ocO/Y7j1rtoggdXoTwupN2QyR9TJn2+ZxNl3sJ0UYZg7g6KkD3DcZnOl/7XnV8ilyIOGt1djdy5REBERAREQEREBERAREQEREBERAREQEREBERAREQEREBERAREQEREBERAREQEREBERAREQEREBERAREQEREBERAREQEREBERAREQEREBERAREQf/9k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AutoShape 21" descr="data:image/jpg;base64,/9j/4AAQSkZJRgABAQAAAQABAAD/2wCEAAkGBhMGEBMUBxAVFRIVFB0ZFxgVFBgXFhoWGBUYGh4XHRYXJyceGBsjGhUdHzMiJycpLCwsFx4xODAqNSYsLSkBCQoKDgwOGg8PGikfHhwpNTQqMjQ0LDA0LDApKjUqLCk1KSo1KjEqNSkvLCksNTUpKikpLSksKTQsKSwqLCk1Lf/AABEIAOEA4QMBIgACEQEDEQH/xAAcAAEAAgIDAQAAAAAAAAAAAAAABgcDCAEEBQL/xABUEAABAwICBQQIEgcGBgMAAAABAAIDBBEFBgcSITFBEyJRYTI1QnFyk6GzFBYXGCMzUlRzdIGRkrGywdHSCBU0VXWEtCRDU2KClVaDlKLC8CU2RP/EABoBAQADAQEBAAAAAAAAAAAAAAABBAUGAwL/xAAtEQEAAgECAwYGAwEBAAAAAAAAAQIDBBEFMXESITIzQVITFBVhobE0kdFRIv/aAAwDAQACEQMRAD8AvFERAREQEREBERAREQEREBERAREQEREBERAREQEREBERAREQEREBERAREQEREBERAREQEREBEWOoqG0jHPqHBrGglznGwAAuSSdwAQZEWGkq2V8bZKR4fG8BzXNNwQdxBWZAREQEREBERAREQEREBERAREQEREBERAREQEREBERARFjqKhtKxz6hwaxoJc5xsAALkkncAECoqG0rHPqHBrGglznGwAAuSSdwAVGZuzfUaUqn0Hly7aRp1nvdzWua07ZpD3MTd4ad5txsAzdm6o0pVPoPLl20jTrPe7mtc1p2zSnuYm7w079h32AxTzRYPD6EwG/JXBllIs+oeO6PuYx3LPlO1WNPp7Z7bRy9VbU6mmnp2rc/SHOV801Giiq9DY17JRSc5rmc5uq47Jojxae6b9/ZXrSVbK+NslI8PY8BzXNNwQdxBVEU1TFiMJpcdBNOTdjwLyQSH+8Z0t90zj39/wBZXzRUaJ6n0NjXslFJzmuZzm6rjsmiPFp7pn39k1GntgttPL0lGl1VdTXeOcc4X2iw0lWyvjbJSPD2PAc1zTcEHcQVmVdaEREBERAREQEREBERAREQEREBERAREQU9p5xSbD5aIUE8sesyS/JyPZezo7X1SL7/ACrx6jI2JUji2px2Fjxva6vnBGy+0EdBXf8A0g/bqHwZftRL40gdsajvt80xWtJp4z3mszt3Ket1M6fHFojfeXnek+v/AOIKf/cJ/wAFjqcq4rSMdJh+LNqHxjX5OnrZZJdUHa4MNta2+3kO5dNZqSsfQPbJSuLXtN2kbwf/AHgtCeF127rd7Lrxi2/fWNllaMtJrM4MEOIEMrGN2jcJQO7aOnpbw3jZukubssszdSSU9Q9zA6xDmk7HNNwSNz233tO/qNiKaxzA/TDeuyuOSrovZJoY9hcR/wDohA437Jv39lYGjPSazODBDiBDKxjdo3NlaO7YOnpbw3jZux70tS01tzhu48lclYvSd4lWWFzv0fzT4fmlhbBOQTLGOcLdhM0jbLF0sO7bsBuD2cUwt2FPDZSHNcA5j2m7HsO57XcQVcec8mQZ0pzFXCzxcxyAc6N3SOkHi3j1EAilaSqkyXK7Dc5NPoa945G84xFx2TRHuoieyZ39zgQbek1U4J2nwypa7RRqK9qPFH5+zNhmGPxaTUp7biXOcbMYwb3ud3LQOK6+MVTs6SQYZlRnKxRPLuVeNrnnY6W59phF9w37CbkgL6rq5+Z5BhmSml0Tj7LKRqmct3vee4gbwbx2byQFcuR8jw5Jg1KXnSusZZSOc933NHBv1kkqdZq5zT2a+GPyjQ6KNPHat4p/DPkvKrcm0jKeF7nkEuc5xNi92/VbuY3qHfNyST0c/wCf4skQ3dZ9Q8exRX3/AOd1tzAfn3DqZ/z/ABZIhu6z6h4PJRX3/wCd1tzAePHcOqp8GwU4kTimeSZBIbwwu2OncN3N7iBvRuI6uypVrNp7Necr9rVpWbWnaIcUWEYrmVnoutxMUzZnEsE1VJDrj3TI2bAzgN3zbTm9J9f/AMQU/wDuE/4LHi2LSY1KZKs3J2ADY1rRua0cAF01sV4XG3/q3ewr8Yt2p7NY2ekzJeISkCPH4CSbACvnJJOwAC29d3RPU1UGNT02KVMkvJRytcHSyPZrMkY24Dz37G19q83A/wBqg+Gj841evo//APtFf36n+oYqWr00YJiInfdo6HV21NbTMbbLqREVNeEREBERAREQEREBERAREQUp+kIbTUN/cS/aiWTMOI4XjtTJMMXYzXtzfQ8rrWaG79l93QrGzTkSkzi6M4wx7jGHBurI5mxxBPY7+xC8L1EML/wpfHv/ABXpiy3xT2qTs8s2HHmr2ckbwgvI4Z++o/8AppVnpsGo8TbL+qcTZNJFC+UsEEjSWsG3a42G0gfKpn6iGF/4Uvj3/iq4yhQtwzFMWipgQyOlrGNBNzqska0XJ37ArVNdnm0RNvX7KWTh2nikzFeUf9l8UdY/D5GyUji17TcEcPx7yZ0pY5Io8Twe9PUeiAyVrNjeWLHPE0Z7m+qbjpPf1sKzZg7Su/iEf9PItHiWOs4u36wy+FZbRm7ET3SvLKWIvxegpZqsgySQMe4gWBc5oJNuG1dbOeTIM6U5irRZ4uY5AOcx3SOkHi3iOsAjjR/2qofi0f2ApAsB0yN5HyPDkmDUpedK6xllIs57v/Fo4N+sklSCd/JtcW7w0n5gsiw1ftb/AAT9SDXjKULc1zVWI5rc6cQcmTHwkfIXBjDwbE3V7Hot1g9zF8XkxuUyVh2nYANjWtG5rRwAXT0f9rMS8Kl+3IuFucMx17E39d3O8Xy2+JGPfu23ezHhNLBTwy4xiDafltfUaYXvvybtUm7T1j518cjhn76j/wCmlXjZ+/YcM/mfPMVpDQhhZ/upfHv/ABVTNrc1clqxPdE/Zd0+g098VbWr3zEesobQvwujljf+uGHUe11vQ0ovquBtfhuTRlWMxDMlZJSu1o5BUOadou107CDt27ipn6iGF/4Uvj3/AIr1ctaNqLKc3LYUx4k1Cy7pHOGq4gnYfBCp5c18sxN532X8Onx4ImMcbbpSiIvJ7CIiAiIgIiICIiAiIgIiICIiAqCwDtzjXwFb54K/VQWAduca+ArfPBfdPHHV8ZPBbo85ZswdpXfxCP8Ap5FhWbMHaV38Qj/p5F0HEPIlzHC/5EdJ/S6NH/aqh+LR/YCkCj+j/tVQ/Fo/sBSBc46oWGr9rf4J+pZlhq/a3+CfqQa8aP8AtZiXhUv25FwudH/azEvCpftyLhb/AAzyZ6uZ4v58dP8AXxn79hwz+Z88xbIN3LW/P37Dhn8z55i2QbuWNqPNv1lvaXyKdI/TlEReKwIiICIiAiIgIiICIiAiIgIiICIiAqCwDtzjXwFb54K/VQWAduca+ArfPBfdPHHV8ZPBbo85ZswdpXfxCP8Ap5FhWbMHaV38Qj/p5F0HEPIlzHC/5EdJ/S6NH/aqh+LR/YCkCj+j8/8AxVD8Wj+wFILrnHVCw1ftb/BP1LNdYas+xv8ABP1INeNH/azEvCpftyLhc6P+1mJeFS/bkXC3+GeTPVzPF/Pjp/r4z9+w4Z/M+eYtkG7lrfn79hwz+Z88xbIN3LG1Hm36y3tL5FOkfpyiIvFYEREBERAREQEREBERAREQEREBERAVAYlI/R3jlRLjcBfTVZmBLSedBPJrEtOznt2At/EFX+vKzNlmDNdO6DE23adoI7JjuD2ngR5doNwUOfdKnsewEYcGTYe8TUkwvFKNxHuXdDh9x3EEDluAvzNhb4aOSFkgrGSeyyBg1RC9ptvvtcPKunBPPonqX0mYGGfD5zcgDmubs9lj9zI3Zdt+jb2Ll28ewEYcGTYe8TUkwvFKNoIPcu6HD7juIIGzizRq8fwbztP7YObTzosnx8cb1/TFTZSxmjY1lNi0TGNADWtr3BoA3AADYFl9LWOfvhn+4v8AwXjWSyn6XX3Pn6xb2R/b2fS1jn74Z/uL/wAFwcs427YcYZb+IP8AwXj2SyfS6+4+sW9kf29zCMqyZSw6ubXywOdK6DUEUweeY917iw90PKutgWBvxyQtiIaxo1pJHbGRsG9zj3gdnV0XI4wLAn45IWxENY0a0kjtjI2De5x7wOzq6LkYsWxZ+cJG4XkZh9DXu952GYi15ZHdzENlhx2bOxaF8ldFT4dZ3tP4TTFbiGT4t42rH5dXH3jPtVTUWUIi6KnD2tkcTztdzS+Z3uGXAtsvt3bQ1bFjYo7knJMOSYOTpOdI6xllI5z3fc0cG8OskkyNY0zMzvPq3oiKxERygREUJEREBERAREQEREBERAREQEREBERAREQeVmXLMGa6d0GJtu07QR2THcHtPAjy7QbgqkoZ6jRPUvpMwRmfD57kgDY4bPZY79jINl236NvYuWwS6WK4LBjrAzFYWSsBuA9ocARxF9x2+VOXfBO0xtKkfTJgfRiH0YvxT0yYH0Yh9GL8VbHqcYZ+76fxYT1OMM/d9P4sKx81m90qvyen9kKn9MmB9GIfRi/FPTJgfRiH0YvxVsepxhn7vp/FhPU4wz930/iwnzWb3SfJ6f2Qp3EMbfnZ0eG5IheymPOkL7B8h2Xkmc24bG3Zs47P8rRcWSckw5Jg5Ok50jrGWUjnPd9zRwbw6yST6OEZcpsA1v1TTxxa9tbUYG3tuuRvtfyr0l4TMzO881mIisbVjaIERFCRERAREQEREBERAREQEREBF4mcszDKFG+pfGZAwtGqHapOu8N3kHddV164eP3g/wAc38qC4EVe5K0uszlVinjpHRksc7WMgcObbZYAdK9HSBpFbkIwCWndLy2vueG21NTpBvfX8iCYoqf9cPH7wf45v5U9cPH7wf45v5UTsuBFV+A6d6fFahkVbTuga825R0gc1rju1tgsCdl+HeuRaCIEUQ0gaQm5DEJlgdLyxeNjw22oG9IN76/kUO9cPH7wf45v5UFwIqf9cPH7wf45v5U9cPH7wf45v5UTsuBFT/rh4/eD/HN/Knrh4/eD/HN/KhsuBFT/AK4eP3g/xzfyqR5T0x0eZpGxSh9PM42aJLFjjwaHjieggX4XRGyeooNnnSnHkeoZDUUz5C6ISXa5oFi97bWPgeVR31w0HvGbxjEFtoonkLSCzPgmNPA+Lki0HWc031w7dq+D5V2M06QKPKGzEpbyEXEUY1pCOnV3NHW4gIJIipyq/SHAP9kw8lvS+cNPzNa4D513cJ/SBpqlwGK0skIPdMcJWjvizXW7wKJ2Wsi6eE4xDjkQlwyVskZ3Oabi/QeII6DtC7iIEREBERAREQeXmXL0WaaZ9PiGtyby0nUNnc1wcNpB4hau5qwxmDV1TBS31IpnMbrG5s02FzxK22K1Uz/21rvjL/tKJTC4NEWSKakpqauiD/RD4nB133ZznEHm8OxCk+b8hU2duS/WpkHJa2rybw3s9W97g37ALBor7T0fwZ+25StShqrnPAo8AxOamo9bkmPY0axu6zmMJubDi48FYWf9EtFlnDp6igM3KR6mrryAt50rGm41RfY4qHaTu3lT8LH5qJXLph7S1X/L8/GoS1oV3aHNJPosNocZf7IBaB7j2TR/dE+6A3HiBbeBes8kZSOcppoYXasjad0kd+xL2vjAa7qIcRfgSDwsfEmhkw2UtmDo5Y32IPNc17T5CCES2hzfkWnzsIhipkHJFxbybg3s9W97g37ELWGWmDKh0YvqiUt67B+rv6bLYLRXpFGboeRxBwFZE3ncOVYNnKAdPuh07dx2UFUftj/jB86UkhcGctENBgWH1M9GJeUiiLm60pIuOkW2qoMvUTcSrKaKovqSTxsdY2Oq+RrTY8DYrZXSX2orvgHLXLJ/bGi+Nw+eYkkLul0G4axpIbNsBPtx6O8teRtHyLceo7B3gn6lpwN3yJJC+cX0F0T6d5wx8scoYXNLpNZlwL2cCNx6iFQzTe1lPcb0z12NU7oLQxNe3Vc6Jrw8tIsW3c42uNmwXUeyvk2qzbK1mGRO1b2dIWkRMHEl2429yNpQW3VZWgz1hMNfjPKGpZQHaHkAmNsjg4jiS65+VUVENYi/EhbU4jhjcFwmWCm7CKjewX32bC4XPWbX+VarQdk3vj60IXtmmam0N0r25baRU1Zs3XeX6oYDeSzvc69gOJcOAKpSmppsxVAbDrS1Ez+Ju5zzvJcfnJO4A9CmGm2vdV4vIxx5sMbGNHfbyh8snkC9n9H7Cm1FVUzyAExRta3qMpdcjrtHb/UUHu4JoBp44x+vJ5HykbREQyNvUCQXO7+zvKNZ/wBDLsuROqMEkdLCwXkY8DlGN4vBaAHtHHYCBt27bX6vmRgkBDwCCLEHaCDwU7I3aq5NzjNkyoEtGSWEgSx35sjejqcODuB6rg7RYXiUeMQxzUTtaORgc09RF/kPAjpWqGZMOGEVlTDF2MU72N8FryB5LK8dA+IOq8McyQ35Goc1vgua2S30nuUQSshERSgREQEREArVTSALYrXX98v+tbVqiNNuSZKSodXUbC6GUDlbD2uQAN1j0NcANvTe+8KJTCxtEdU2pwel5JwOo1zHdTmyOuD84PeIUxWqWVc7VWTXl2EyANd2cbxrRutxLdhB6wQVIsa024hi8Rji5KAOFi6Frtex4BzidXvjb1pubPM0g1TcQxupdSnWBqGtBHEsaxh/7mkK6tMPaWq/5fn41UuiXJEmZKyOeZhFLA8Pc4jY97TdsbennAE9AHWFJNL2kVzjV4b6HGqDH7Lyhv8A3cvYWt1b0Hj6BO2knxV/nIVMdMOjn9dsNZhDP7RG32RrRtljaN4HF7R84Ft4CqbJGcHZJqXT08TZCYjHqucWiznMde4B9x5Vs3gGJHGaSnnkaGmaFkhaDcAvYHWB42uhLU3DMTkweaOageWSRuDmuHT94I2EcQSFxHMaicOfvdLrG267n3+9WVpi0c/qd7q3CGewPd7K0DZG9x7MDgxxPyOPQRasqP2xnht+0FCWz+kvtRXfAOWuWT+2NF8bh88xWxpg0hOw0z4eKcObLAPZOUII179xbbbV6VTeEYh+qqiGYN1uSlZJq3tfUeHWvtte1rqZIbd1HYO8E/UtN72Hyfcrik/SFc8Efq4bRb9oP5FTpbcW6kITzSLo8blWKmqMN1zBKxofrG5bKW628Ac1wvbraekLNol0gelWfkMRd/ZJnbSTsikOwP6mnc75DwN53k7MbdK1JU0eIU4jZHDG0ODy83OsA8AgWLTGHDeqPxjCpMDnlgrhaSJxa7oNtxHURYjqIQbV5oN6Cqt72l805alQdk3vj61PsJ0wT0GHuo6uETDknRtkMha5rHNLQCLHW1b7No2ADhdQBh1CD0IQsXTpg7qHEhNbmVETSDw14xqOHzBh/wBSyaCswNwuukgqHWFSwBpO7lGElrflDnDv2HFTDD6tum+gqGV0LYHwyDkntcX6r9S9zcDYb2I4g9ICpnHsvVOU5+TxON0bwbtcL6rrHY9jxvHWNo42KDbddfEa9mFxPlrHBscbS5xPAAXKojA9O9ZhsYZiEUdRYWDy4xvPhEAhx67A99R/OWkurzoNSrLY4Ab8lHfVJG4ucdryPkHVdN0bI/jGInGKiaaQWMsr326Ndxdb5L2+RbAaEsIdheFNdMLGeR0o8EhrGn5QzW7zgqu0c6MJc2yNlr2OZRg3LjcGW3cM6juLtw4bd2xsMIp2hsIAa0AAAWAAFgAOAASCX2iIpQIiICIiAvl7BICHi4IsQdoIPCy+kQQrFdD+GYq4u9DmJx38i8sH0OxHyBfGHaGcMoDd0DpSP8WRzh9EWaflBU4RBjp6dtI0Mp2taxosGtAa0DoAGwBR7FtHOH45M+bEqUPlfbWdryC9mho2NcBuAG7gpKiCH+pHhXvJvjJvzKU0VGzDomRUjdWONoY0XJs1osBc7TYBZ0QYqmmbWMcypaHMc0tc1wuC0ixBHEEKMs0V4WwgtoY7g3HOfw/1KVog8HGci0OYZeVxWlbJJqhusS4GwvYbCBxK6PqU4V7xj+k/8yliIIn6lOFe8Y/pP/MnqU4V7xj+k/8AMpYiDx8BylSZZLzg1O2IyAB2qXG4be3ZE7tY/Oupj2j2gzLLyuLUwfJqhusHyMuBe19QgHfv3/MpGiCF+o7hXvQ+Om/OnqO4V70PjpvzqaIg8jLuVKbKjXtwaLk2vdrOGu91yBa/PJtsXcxLCocYYY8SiZKw9y9ocO/Y7j1rtoggdXoTwupN2QyR9TJn2+ZxNl3sJ0UYZg7g6KkD3DcZnOl/7XnV8ilyIOGt1djdy5REBERAREQEREBERAREQEREBERAREQEREBERAREQEREBERAREQEREBERAREQEREBERAREQEREBERAREQEREBERAREQEREBERAREQEREBERAREQf/9k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AutoShape 23" descr="data:image/jpg;base64,/9j/4AAQSkZJRgABAQAAAQABAAD/2wCEAAkGBhMGEBMUBxAVFRIVFB0ZFxgVFBgXFhoWGBUYGh4XHRYXJyceGBsjGhUdHzMiJycpLCwsFx4xODAqNSYsLSkBCQoKDgwOGg8PGikfHhwpNTQqMjQ0LDA0LDApKjUqLCk1KSo1KjEqNSkvLCksNTUpKikpLSksKTQsKSwqLCk1Lf/AABEIAOEA4QMBIgACEQEDEQH/xAAcAAEAAgIDAQAAAAAAAAAAAAAABgcDCAEEBQL/xABUEAABAwICBQQIEgcGBgMAAAABAAIDBBEFBgcSITFBEyJRYTI1QnFyk6GzFBYXGCMzUlRzdIGRkrGywdHSCBU0VXWEtCRDU2KClVaDlKLC8CU2RP/EABoBAQADAQEBAAAAAAAAAAAAAAABBAUGAwL/xAAtEQEAAgECAwYGAwEBAAAAAAAAAQIDBBEFMXESITIzQVITFBVhobE0kdFRIv/aAAwDAQACEQMRAD8AvFERAREQEREBERAREQEREBERAREQEREBERAREQEREBERAREQEREBERAREQEREBERAREQEREBEWOoqG0jHPqHBrGglznGwAAuSSdwAQZEWGkq2V8bZKR4fG8BzXNNwQdxBWZAREQEREBERAREQEREBERAREQEREBERAREQEREBERARFjqKhtKxz6hwaxoJc5xsAALkkncAECoqG0rHPqHBrGglznGwAAuSSdwAVGZuzfUaUqn0Hly7aRp1nvdzWua07ZpD3MTd4ad5txsAzdm6o0pVPoPLl20jTrPe7mtc1p2zSnuYm7w079h32AxTzRYPD6EwG/JXBllIs+oeO6PuYx3LPlO1WNPp7Z7bRy9VbU6mmnp2rc/SHOV801Giiq9DY17JRSc5rmc5uq47Jojxae6b9/ZXrSVbK+NslI8PY8BzXNNwQdxBVEU1TFiMJpcdBNOTdjwLyQSH+8Z0t90zj39/wBZXzRUaJ6n0NjXslFJzmuZzm6rjsmiPFp7pn39k1GntgttPL0lGl1VdTXeOcc4X2iw0lWyvjbJSPD2PAc1zTcEHcQVmVdaEREBERAREQEREBERAREQEREBERAREQU9p5xSbD5aIUE8sesyS/JyPZezo7X1SL7/ACrx6jI2JUji2px2Fjxva6vnBGy+0EdBXf8A0g/bqHwZftRL40gdsajvt80xWtJp4z3mszt3Ket1M6fHFojfeXnek+v/AOIKf/cJ/wAFjqcq4rSMdJh+LNqHxjX5OnrZZJdUHa4MNta2+3kO5dNZqSsfQPbJSuLXtN2kbwf/AHgtCeF127rd7Lrxi2/fWNllaMtJrM4MEOIEMrGN2jcJQO7aOnpbw3jZukubssszdSSU9Q9zA6xDmk7HNNwSNz233tO/qNiKaxzA/TDeuyuOSrovZJoY9hcR/wDohA437Jv39lYGjPSazODBDiBDKxjdo3NlaO7YOnpbw3jZux70tS01tzhu48lclYvSd4lWWFzv0fzT4fmlhbBOQTLGOcLdhM0jbLF0sO7bsBuD2cUwt2FPDZSHNcA5j2m7HsO57XcQVcec8mQZ0pzFXCzxcxyAc6N3SOkHi3j1EAilaSqkyXK7Dc5NPoa945G84xFx2TRHuoieyZ39zgQbek1U4J2nwypa7RRqK9qPFH5+zNhmGPxaTUp7biXOcbMYwb3ud3LQOK6+MVTs6SQYZlRnKxRPLuVeNrnnY6W59phF9w37CbkgL6rq5+Z5BhmSml0Tj7LKRqmct3vee4gbwbx2byQFcuR8jw5Jg1KXnSusZZSOc933NHBv1kkqdZq5zT2a+GPyjQ6KNPHat4p/DPkvKrcm0jKeF7nkEuc5xNi92/VbuY3qHfNyST0c/wCf4skQ3dZ9Q8exRX3/AOd1tzAfn3DqZ/z/ABZIhu6z6h4PJRX3/wCd1tzAePHcOqp8GwU4kTimeSZBIbwwu2OncN3N7iBvRuI6uypVrNp7Necr9rVpWbWnaIcUWEYrmVnoutxMUzZnEsE1VJDrj3TI2bAzgN3zbTm9J9f/AMQU/wDuE/4LHi2LSY1KZKs3J2ADY1rRua0cAF01sV4XG3/q3ewr8Yt2p7NY2ekzJeISkCPH4CSbACvnJJOwAC29d3RPU1UGNT02KVMkvJRytcHSyPZrMkY24Dz37G19q83A/wBqg+Gj841evo//APtFf36n+oYqWr00YJiInfdo6HV21NbTMbbLqREVNeEREBERAREQEREBERAREQUp+kIbTUN/cS/aiWTMOI4XjtTJMMXYzXtzfQ8rrWaG79l93QrGzTkSkzi6M4wx7jGHBurI5mxxBPY7+xC8L1EML/wpfHv/ABXpiy3xT2qTs8s2HHmr2ckbwgvI4Z++o/8AppVnpsGo8TbL+qcTZNJFC+UsEEjSWsG3a42G0gfKpn6iGF/4Uvj3/iq4yhQtwzFMWipgQyOlrGNBNzqska0XJ37ArVNdnm0RNvX7KWTh2nikzFeUf9l8UdY/D5GyUji17TcEcPx7yZ0pY5Io8Twe9PUeiAyVrNjeWLHPE0Z7m+qbjpPf1sKzZg7Su/iEf9PItHiWOs4u36wy+FZbRm7ET3SvLKWIvxegpZqsgySQMe4gWBc5oJNuG1dbOeTIM6U5irRZ4uY5AOcx3SOkHi3iOsAjjR/2qofi0f2ApAsB0yN5HyPDkmDUpedK6xllIs57v/Fo4N+sklSCd/JtcW7w0n5gsiw1ftb/AAT9SDXjKULc1zVWI5rc6cQcmTHwkfIXBjDwbE3V7Hot1g9zF8XkxuUyVh2nYANjWtG5rRwAXT0f9rMS8Kl+3IuFucMx17E39d3O8Xy2+JGPfu23ezHhNLBTwy4xiDafltfUaYXvvybtUm7T1j518cjhn76j/wCmlXjZ+/YcM/mfPMVpDQhhZ/upfHv/ABVTNrc1clqxPdE/Zd0+g098VbWr3zEesobQvwujljf+uGHUe11vQ0ovquBtfhuTRlWMxDMlZJSu1o5BUOadou107CDt27ipn6iGF/4Uvj3/AIr1ctaNqLKc3LYUx4k1Cy7pHOGq4gnYfBCp5c18sxN532X8Onx4ImMcbbpSiIvJ7CIiAiIgIiICIiAiIgIiICIiAqCwDtzjXwFb54K/VQWAduca+ArfPBfdPHHV8ZPBbo85ZswdpXfxCP8Ap5FhWbMHaV38Qj/p5F0HEPIlzHC/5EdJ/S6NH/aqh+LR/YCkCj+j/tVQ/Fo/sBSBc46oWGr9rf4J+pZlhq/a3+CfqQa8aP8AtZiXhUv25FwudH/azEvCpftyLhb/AAzyZ6uZ4v58dP8AXxn79hwz+Z88xbIN3LW/P37Dhn8z55i2QbuWNqPNv1lvaXyKdI/TlEReKwIiICIiAiIgIiICIiAiIgIiICIiAqCwDtzjXwFb54K/VQWAduca+ArfPBfdPHHV8ZPBbo85ZswdpXfxCP8Ap5FhWbMHaV38Qj/p5F0HEPIlzHC/5EdJ/S6NH/aqh+LR/YCkCj+j8/8AxVD8Wj+wFILrnHVCw1ftb/BP1LNdYas+xv8ABP1INeNH/azEvCpftyLhc6P+1mJeFS/bkXC3+GeTPVzPF/Pjp/r4z9+w4Z/M+eYtkG7lrfn79hwz+Z88xbIN3LG1Hm36y3tL5FOkfpyiIvFYEREBERAREQEREBERAREQEREBERAVAYlI/R3jlRLjcBfTVZmBLSedBPJrEtOznt2At/EFX+vKzNlmDNdO6DE23adoI7JjuD2ngR5doNwUOfdKnsewEYcGTYe8TUkwvFKNxHuXdDh9x3EEDluAvzNhb4aOSFkgrGSeyyBg1RC9ptvvtcPKunBPPonqX0mYGGfD5zcgDmubs9lj9zI3Zdt+jb2Ll28ewEYcGTYe8TUkwvFKNoIPcu6HD7juIIGzizRq8fwbztP7YObTzosnx8cb1/TFTZSxmjY1lNi0TGNADWtr3BoA3AADYFl9LWOfvhn+4v8AwXjWSyn6XX3Pn6xb2R/b2fS1jn74Z/uL/wAFwcs427YcYZb+IP8AwXj2SyfS6+4+sW9kf29zCMqyZSw6ubXywOdK6DUEUweeY917iw90PKutgWBvxyQtiIaxo1pJHbGRsG9zj3gdnV0XI4wLAn45IWxENY0a0kjtjI2De5x7wOzq6LkYsWxZ+cJG4XkZh9DXu952GYi15ZHdzENlhx2bOxaF8ldFT4dZ3tP4TTFbiGT4t42rH5dXH3jPtVTUWUIi6KnD2tkcTztdzS+Z3uGXAtsvt3bQ1bFjYo7knJMOSYOTpOdI6xllI5z3fc0cG8OskkyNY0zMzvPq3oiKxERygREUJEREBERAREQEREBERAREQEREBERAREQeVmXLMGa6d0GJtu07QR2THcHtPAjy7QbgqkoZ6jRPUvpMwRmfD57kgDY4bPZY79jINl236NvYuWwS6WK4LBjrAzFYWSsBuA9ocARxF9x2+VOXfBO0xtKkfTJgfRiH0YvxT0yYH0Yh9GL8VbHqcYZ+76fxYT1OMM/d9P4sKx81m90qvyen9kKn9MmB9GIfRi/FPTJgfRiH0YvxVsepxhn7vp/FhPU4wz930/iwnzWb3SfJ6f2Qp3EMbfnZ0eG5IheymPOkL7B8h2Xkmc24bG3Zs47P8rRcWSckw5Jg5Ok50jrGWUjnPd9zRwbw6yST6OEZcpsA1v1TTxxa9tbUYG3tuuRvtfyr0l4TMzO881mIisbVjaIERFCRERAREQEREBERAREQEREBF4mcszDKFG+pfGZAwtGqHapOu8N3kHddV164eP3g/wAc38qC4EVe5K0uszlVinjpHRksc7WMgcObbZYAdK9HSBpFbkIwCWndLy2vueG21NTpBvfX8iCYoqf9cPH7wf45v5U9cPH7wf45v5UTsuBFV+A6d6fFahkVbTuga825R0gc1rju1tgsCdl+HeuRaCIEUQ0gaQm5DEJlgdLyxeNjw22oG9IN76/kUO9cPH7wf45v5UFwIqf9cPH7wf45v5U9cPH7wf45v5UTsuBFT/rh4/eD/HN/Knrh4/eD/HN/KhsuBFT/AK4eP3g/xzfyqR5T0x0eZpGxSh9PM42aJLFjjwaHjieggX4XRGyeooNnnSnHkeoZDUUz5C6ISXa5oFi97bWPgeVR31w0HvGbxjEFtoonkLSCzPgmNPA+Lki0HWc031w7dq+D5V2M06QKPKGzEpbyEXEUY1pCOnV3NHW4gIJIipyq/SHAP9kw8lvS+cNPzNa4D513cJ/SBpqlwGK0skIPdMcJWjvizXW7wKJ2Wsi6eE4xDjkQlwyVskZ3Oabi/QeII6DtC7iIEREBERAREQeXmXL0WaaZ9PiGtyby0nUNnc1wcNpB4hau5qwxmDV1TBS31IpnMbrG5s02FzxK22K1Uz/21rvjL/tKJTC4NEWSKakpqauiD/RD4nB133ZznEHm8OxCk+b8hU2duS/WpkHJa2rybw3s9W97g37ALBor7T0fwZ+25StShqrnPAo8AxOamo9bkmPY0axu6zmMJubDi48FYWf9EtFlnDp6igM3KR6mrryAt50rGm41RfY4qHaTu3lT8LH5qJXLph7S1X/L8/GoS1oV3aHNJPosNocZf7IBaB7j2TR/dE+6A3HiBbeBes8kZSOcppoYXasjad0kd+xL2vjAa7qIcRfgSDwsfEmhkw2UtmDo5Y32IPNc17T5CCES2hzfkWnzsIhipkHJFxbybg3s9W97g37ELWGWmDKh0YvqiUt67B+rv6bLYLRXpFGboeRxBwFZE3ncOVYNnKAdPuh07dx2UFUftj/jB86UkhcGctENBgWH1M9GJeUiiLm60pIuOkW2qoMvUTcSrKaKovqSTxsdY2Oq+RrTY8DYrZXSX2orvgHLXLJ/bGi+Nw+eYkkLul0G4axpIbNsBPtx6O8teRtHyLceo7B3gn6lpwN3yJJC+cX0F0T6d5wx8scoYXNLpNZlwL2cCNx6iFQzTe1lPcb0z12NU7oLQxNe3Vc6Jrw8tIsW3c42uNmwXUeyvk2qzbK1mGRO1b2dIWkRMHEl2429yNpQW3VZWgz1hMNfjPKGpZQHaHkAmNsjg4jiS65+VUVENYi/EhbU4jhjcFwmWCm7CKjewX32bC4XPWbX+VarQdk3vj60IXtmmam0N0r25baRU1Zs3XeX6oYDeSzvc69gOJcOAKpSmppsxVAbDrS1Ez+Ju5zzvJcfnJO4A9CmGm2vdV4vIxx5sMbGNHfbyh8snkC9n9H7Cm1FVUzyAExRta3qMpdcjrtHb/UUHu4JoBp44x+vJ5HykbREQyNvUCQXO7+zvKNZ/wBDLsuROqMEkdLCwXkY8DlGN4vBaAHtHHYCBt27bX6vmRgkBDwCCLEHaCDwU7I3aq5NzjNkyoEtGSWEgSx35sjejqcODuB6rg7RYXiUeMQxzUTtaORgc09RF/kPAjpWqGZMOGEVlTDF2MU72N8FryB5LK8dA+IOq8McyQ35Goc1vgua2S30nuUQSshERSgREQEREArVTSALYrXX98v+tbVqiNNuSZKSodXUbC6GUDlbD2uQAN1j0NcANvTe+8KJTCxtEdU2pwel5JwOo1zHdTmyOuD84PeIUxWqWVc7VWTXl2EyANd2cbxrRutxLdhB6wQVIsa024hi8Rji5KAOFi6Frtex4BzidXvjb1pubPM0g1TcQxupdSnWBqGtBHEsaxh/7mkK6tMPaWq/5fn41UuiXJEmZKyOeZhFLA8Pc4jY97TdsbennAE9AHWFJNL2kVzjV4b6HGqDH7Lyhv8A3cvYWt1b0Hj6BO2knxV/nIVMdMOjn9dsNZhDP7RG32RrRtljaN4HF7R84Ft4CqbJGcHZJqXT08TZCYjHqucWiznMde4B9x5Vs3gGJHGaSnnkaGmaFkhaDcAvYHWB42uhLU3DMTkweaOageWSRuDmuHT94I2EcQSFxHMaicOfvdLrG267n3+9WVpi0c/qd7q3CGewPd7K0DZG9x7MDgxxPyOPQRasqP2xnht+0FCWz+kvtRXfAOWuWT+2NF8bh88xWxpg0hOw0z4eKcObLAPZOUII179xbbbV6VTeEYh+qqiGYN1uSlZJq3tfUeHWvtte1rqZIbd1HYO8E/UtN72Hyfcrik/SFc8Efq4bRb9oP5FTpbcW6kITzSLo8blWKmqMN1zBKxofrG5bKW628Ac1wvbraekLNol0gelWfkMRd/ZJnbSTsikOwP6mnc75DwN53k7MbdK1JU0eIU4jZHDG0ODy83OsA8AgWLTGHDeqPxjCpMDnlgrhaSJxa7oNtxHURYjqIQbV5oN6Cqt72l805alQdk3vj61PsJ0wT0GHuo6uETDknRtkMha5rHNLQCLHW1b7No2ADhdQBh1CD0IQsXTpg7qHEhNbmVETSDw14xqOHzBh/wBSyaCswNwuukgqHWFSwBpO7lGElrflDnDv2HFTDD6tum+gqGV0LYHwyDkntcX6r9S9zcDYb2I4g9ICpnHsvVOU5+TxON0bwbtcL6rrHY9jxvHWNo42KDbddfEa9mFxPlrHBscbS5xPAAXKojA9O9ZhsYZiEUdRYWDy4xvPhEAhx67A99R/OWkurzoNSrLY4Ab8lHfVJG4ucdryPkHVdN0bI/jGInGKiaaQWMsr326Ndxdb5L2+RbAaEsIdheFNdMLGeR0o8EhrGn5QzW7zgqu0c6MJc2yNlr2OZRg3LjcGW3cM6juLtw4bd2xsMIp2hsIAa0AAAWAAFgAOAASCX2iIpQIiICIiAvl7BICHi4IsQdoIPCy+kQQrFdD+GYq4u9DmJx38i8sH0OxHyBfGHaGcMoDd0DpSP8WRzh9EWaflBU4RBjp6dtI0Mp2taxosGtAa0DoAGwBR7FtHOH45M+bEqUPlfbWdryC9mho2NcBuAG7gpKiCH+pHhXvJvjJvzKU0VGzDomRUjdWONoY0XJs1osBc7TYBZ0QYqmmbWMcypaHMc0tc1wuC0ixBHEEKMs0V4WwgtoY7g3HOfw/1KVog8HGci0OYZeVxWlbJJqhusS4GwvYbCBxK6PqU4V7xj+k/8yliIIn6lOFe8Y/pP/MnqU4V7xj+k/8AMpYiDx8BylSZZLzg1O2IyAB2qXG4be3ZE7tY/Oupj2j2gzLLyuLUwfJqhusHyMuBe19QgHfv3/MpGiCF+o7hXvQ+Om/OnqO4V70PjpvzqaIg8jLuVKbKjXtwaLk2vdrOGu91yBa/PJtsXcxLCocYYY8SiZKw9y9ocO/Y7j1rtoggdXoTwupN2QyR9TJn2+ZxNl3sJ0UYZg7g6KkD3DcZnOl/7XnV8ilyIOGt1djdy5REBERAREQEREBERAREQEREBERAREQEREBERAREQEREBERAREQEREBERAREQEREBERAREQEREBERAREQEREBERAREQEREBERAREQEREBERAREQf/9k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AutoShape 29" descr="data:image/jpg;base64,/9j/4AAQSkZJRgABAQAAAQABAAD/2wCEAAkGBhISERMUEhQSFRMVFBgWFhgYGBQcGxoXGhgYGBccHB8aHCYgGB4jHBoXIS8gIycsLCwsFx4xNTEqNSYrLCkBCQoKDgwOGQ8PGjAlHyA1KTU1LDUxNSwsLCkxLikpLDApNSk1LDUsKTUpNSkpLSkpKSwpLykpLC8sLCwqLCwqLP/AABEIAIIAoAMBIgACEQEDEQH/xAAcAAABBQEBAQAAAAAAAAAAAAAAAQQFBgcDAgj/xABCEAACAQIEAgUIBwQLAQAAAAABAgMAEQQFEiExQQYHEyJRFCMyYXGBkdFCU2JzkqGxUoKywQgVFzM0NWNyk8Lh8P/EABoBAQADAQEBAAAAAAAAAAAAAAABAgMEBQb/xAArEQEAAQMDAgQGAwEAAAAAAAAAAQIDEQQSITFBIlKRoRNRYWLR8HGxwTL/2gAMAwEAAhEDEQA/AMYooor61gKKKKArthMHJK4SNGd22CqCSfYBvWhdA+pfEY0LLiS2Hw53G3nHH2QfRH2j7ga3fo50QwmATRholT9puLt/uY7n9K4b+tot8U8ytFOWGdHOobHz2bEFMMh5N33/AAqbD3sK0TKOobLYrGXtZ2+02lfglvzJrSKK8u5rLtffH8LxTCCwXQbL4haPCYYe2NCfiwJqXgwcaCyIijwVQP0FdqK5pqmesrCktS0VUJai1LRQJai1LRQJai1LRQJagilpDQfFFFFFfWsHqOMsQqgkkgADckngAOZre+rDqaSAJiceoafZkiO6x8wW/af1cB6zw99T/VYMMq4zFKDOyhoU49mrC+o/bIP7vtO2sV42r1mfBR0+bSmnvIooory1xRRRQFFcpcUi+kwHvpu2bxDmfgaB7RXlHBAI4EXr1QFFFFAUUUUBRRXiaUKCTew8KD3SGmP9dReLfA0HOYvFvgaD42rSepboEMbiDiJlvh8Ow2PB5eKr6wNmPuHOs8wWDeWRI4xqd2CKPFmNgPjX110S6OJgcJDh0+gveP7Tnd295v7rV7+tv/Do2x1llTGUxRRRXgNRRRTDMsy0d1fT/Sg7YzHrHx3bkP8A7hULiczd+ekeApuAWPMsfialsLkg4yG58Bw/9oIhELHYEn404XLJT9E++wqxRxhRYAAeqvVBzw6kIoPEKAfhXSiigKKKKAooooCiiighcVkzajotpPr4Vy/qaX7PxqfpDQfOvUL0c7fHtiGF0wyXH3j3VPgA59wr6LrOOofKOyywSEd6eVn/AHV7i/oT760euvWXN92fpwrTHAooorkWcMbiuzQtz4D21WySzeLE/E1PY7L+0I71gOVv/a84LKhG2q9zy2tb86Dpl+BEa721Hif5U6ZgBc7Cgm25qvZhjzIdvRHAePrNA8xOeD6Av6z8qZPmcp+kR7AKa0UDlcylH0z+VPMPnh4OL+sfKoqigtMM6uLqbiulVfDYtkN1PtHI1ZIJg6hhwNB0ooooCiiigKQ0tIaCE6DYIRZdg0HLDxn3lQx/MmpyuOEhCRoo4Kqr8ABXarVTmZkZX0o6XSRYueMZniIQr2Ea5esgXYGwf6ft9dN8o6ZyPPCpzXEuGkQaDlqoGuwGktbug8L8qf8ASWHFeVTaBn+nVt2EmHEXAegGFwPb66bZXDixPFqHSK3aJftJMMUtqF9YAuV8bcr13Rt29I9vwzaZmeZR4eJ5pWCxxqWZjyA/U+qsM/tNxebZjBho5HwuFklCkRm0hTidT8QSAeGwvzqy/wBIfNmTB4eBTYTSlm9axgG34mU+6sp6rP8AN8F97/1atNNYp+FVdnrzgqnnDf8ANuieHjRRG2JRz9MYjEarDmSXIO/iDVB6T4/MMNNhYjKJMNLiIl7XSFl9NfNuVsu45gDUL+utPzp7yW8FH86h8wy9JkCOCQHRxbkyMGU/EVw0XcT4uVpg8jhLNpUXJqZgyVAO9dj8B+Vc8ii2Zud7fzNStYrGEmTRkbAqfEE/zqIxeDaNrHhyPjVmplm8V4yeY3+dBScZls5LsuMnQbkKI8MQLC9rshJ95rJ8V1oZzhiFOIADosi+ahsVYXBF093tFbVP6Lf7W/hNZf0u6L9vlGExCC8sGHQtbiYrd726T3vZeu/S105xXEYnEdFKo+Sw9UHWpPi8Q+Gxsgd3GqFtKLuo7yd0AG43HsNa+TavjHLswkglSWJiskbBlPgQbivpTFdLRj8vwy4Y2lx57Gw4xgC+KP7ihgD4snjWms022uKqek+xTUzXpn1w5kmLk8mlEeHNjCOzibVHwV7spPetq9hFTvVT0vzLM55UmxjqsSK40RYbvXaxBvHwt4VSeufCrFmjRoNKJBAigclWMAD4CrH/AEc/8Vi/uU/jrouUURpt8UxnEdlect7ooorxGoopBS0GQ9LcBE2MnLQYRiX3L5o8LHYcYwe57KaZNl0QxEJGHwYIlTdc3dyO8OCE98/Z58Ks2f8AQXFTYmWRIcmZXa4M2HdpCLAd8g7mm+W9X+MSaJ2gyMKsisSmGkDgBgSVN9m8D413xXTt/wCvefypiSdfWQNPl6zILthpNbfdsNLn3HSfYDWO9Vn+b4L73/q1fVcsSspVgCrAgg7gg7EHxFZHj+p6bCY+PG5b2bqkgfyeRtNvFVbcEWJtfceurabURFuq1V9cExzloWdx2kB8V/SoXHY4R9mLamkkWNR7d2P7qgn3U9zPMcXIg04GRXG95JYAo8d1ZiRz2HKorAZawftp3DzWKjSCEjU7lUB3N7C7Hc25DauHbjmVs/JZ8jxHpJ47j9D/ACqYqpqxBuNiOFSsOe7d9d/EVRKXphnM9o7c2293OuMmfC3dU39fD8qi552c3Y3NA3n9Fv8Aa38Jpp0CiDYXBggEGBLg8CNFjt7OVccYcaS4jTCFDcKWkmDWItuAhF/Ya7dEsrzKCGFAmCZY0WPUZJ7kDYkDRa9vXW0R4MZ/eUML6x+iJy7HSQi/ZN5yE/6bE2HtU3X3VqP9H/o2ywPi5L94skAJ2C7dqwHLUyqL/Yq0davQL+ssMgjAGIicFCbDuMQJAfVbve1fXVoy3K1w2GSCAACKMJGGva4G2ojfc7k+s113dXvsRT37qxTy+devL/N5fu4v4BU9/Rz/AMVi/uU/jqW6ZdUGYZjimxLyYSNmVV0qZSO6LcSgp90A6s8wyuWR0fBy9oqoQzTCwDXuLJvW9V63On+HnnEIxOctXoooNeO0IKWkFLQVPMp87Er9hFlxh1ebMjzhyvLVYWv7Ka+UdIfqsq/HiPlVqfOIAXBmhBT0wXS67gd7fbcjj4iuY6RYU8MRh/8Akj+dbRVPlj0RhWfKOkP1WVfjxHyo8o6Q/VZV+PEfKrUudYcjUJoStib60tYEAm9+AJAv6xST51h02eaFTcjvOg3Frjc8rj4im+fLHojCreUdIfqsq/HiPlUXi8Jnq3Yw5da/0Xn2+I4VfBnmGPCeHgG/vE9EmwPHhfnXU5lDv5yPbXfvL9D0+f0bi/hzpv8AtgwzLts5+qy/8c1HbZz9Vl/45q0PEZfCy9orKq6dWoEadNr38LW3vUNrh2ticMdV7ecXfT6Vt97c6jd9sGFV7bOfqsv/ABzUdtnP1WX/AI5qtqrHcjt8Psus+cXZTwY+rcb+uu8M2DU9/EwFl4r2kYt7Re/I/Cp3T5Y9zCp4bD54/oxZdbxLzW/IVLpL0gAAEOVADh38R8quMmIjjTWzIsYFyxICgeN+AFc4c1hdgqSxMzC4AdSSLXuADvsD8KiK/tgwqflHSH6rKvx4j5UeUdIfqsq/HiPlVtlzOFQxaWNQraWJdRZiLgG52NuVcZOkGFW2rEQC9rXkTe4uOfMEfGp3z5Y9DCseUdIfqsq/HiPlSjEdIPqsq/5MR8qs4z7DWv28FgLnzicL2B4+Neps5w6AFpoVBUMCXQAqdg254eum+fLHoYOkvYXte29uF+dKaAaDWKwFLSCloKVj+q+GaeWZ5Xu8jSABVFixi1A/tqVi0kMPpH1UsnVpH2qSpJpZJp5R5tSPPSJJpIuLhdNgDcbnakzLp3LHJKojgCpiVw9ndw4DGMdswCkCLvne/ADffZgOs3EFbjDLuLqxZtB0ozMC2nuE2Vl1bMrcbg11xF6YV4OYeqiJUVO2eyaipCqGu/YiS5v31ZYtOk8nI5C3eHq0jWXtDM73n8pcOkbBpdMiNb9lWDi6jbuLUZB1ozMT5iJbdkO8zi5dkVgARfu6iTYEWRt+FW7or0hGMgWTuCS13RSSEJLAAkgb2F6iub1MZkjEq5B1URLGsRmZo1sbGNLk9isBuealB6Pib12/syUNGy4mfVF2gj1BWskusSK/OS6lV1E382vGmkXWNiWmES4ZDrmWJX1OUUmWWPzllut1jLAi45G1waajrSxIjV2w8IDYbtwA7/6o0G6g6rx22B9IXtV8X57/ANI4W2TowZMDJhJZSyvH2YZUVNKBQoAAuDwub8bkbDao7F9XqyvIzy/33Z9sEjRb9kXKaeJj9M3O5NhuKj8u6yZnMWvDqiPo1tqbzRMkqsJBa6HREW8ASAeINNv7UMQylkwyKRHiJCkhkVwsKrItwF2MkbqV9dxVIouxPH+J4SDdVsbIFaZ9SoEV1VVYARxQrwP1cZUjge0PDajHdV6SxrGZrKiyKhEMWrTIJAdTcWI1nfxFzuSabjrJnLALhkcl2UortrASRYzxAF3BLoL7hbc68y9aThCewF/JRKGJcIZjZjDfTswiZWPO9xyq2L/7hHC1Y/IWnw3YyykvrWQOEUAFJBIg0cGUWAsb3ph0c6BxYWeTEajJJJc3IsFZmdn0gGwB1WA5AWB3NSs+cL5NLPEySBEdgQTpJQG4uOVxa4qlSdaMwk0djAVsxMvaMIthEbXK3B85pNgbFeYvbKiLlUTFKeElmnVjHPiZMQ08o7SRXaMBNF1TswbHiwUuATw1eqvB6r0JiJnOuMIobsowSiIkaqfEEKLg3BO40kC070Tz9sXhu1dAjh3QqLkAqbceB9oJB5GqhgetiWUwjyYR6tHaly4VS0yR3U6e8oR1ck28ORq9M3pzEdjhI5b1XrDp0zkgJHGQY0N1iftE4km+rjyINgFpmOpuILpGIk/u1jUsoZlVSdOkk3W2phYbEEggjauU3WlOpPmITspWzv3gzogtcDSbPqs1rixBIJsknWtMElYQQ+bYgDtGuwAGplFrsAdjYcwV1720xf6/hHhaUi2AHhQaRGuAfEUprhXApaKKBLUUUUBaloooCktS0UCUtFFAlqKWigKS1FFAtFFFAlqLUUUC0hoooP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AutoShape 31" descr="data:image/jpg;base64,/9j/4AAQSkZJRgABAQAAAQABAAD/2wCEAAkGBhISERMUEhQSFRMVFBgWFhgYGBQcGxoXGhgYGBccHB8aHCYgGB4jHBoXIS8gIycsLCwsFx4xNTEqNSYrLCkBCQoKDgwOGQ8PGjAlHyA1KTU1LDUxNSwsLCkxLikpLDApNSk1LDUsKTUpNSkpLSkpKSwpLykpLC8sLCwqLCwqLP/AABEIAIIAoAMBIgACEQEDEQH/xAAcAAABBQEBAQAAAAAAAAAAAAAAAQQFBgcDAgj/xABCEAACAQIEAgUIBwQLAQAAAAABAgMAEQQFEiExQQYHEyJRFCMyYXGBkdFCU2JzkqGxUoKywQgVFzM0NWNyk8Lh8P/EABoBAQADAQEBAAAAAAAAAAAAAAABAgMEBQb/xAArEQEAAQMDAgQGAwEAAAAAAAAAAQIDEQQSITFBIlKRoRNRYWLR8HGxwTL/2gAMAwEAAhEDEQA/AMYooor61gKKKKArthMHJK4SNGd22CqCSfYBvWhdA+pfEY0LLiS2Hw53G3nHH2QfRH2j7ga3fo50QwmATRholT9puLt/uY7n9K4b+tot8U8ytFOWGdHOobHz2bEFMMh5N33/AAqbD3sK0TKOobLYrGXtZ2+02lfglvzJrSKK8u5rLtffH8LxTCCwXQbL4haPCYYe2NCfiwJqXgwcaCyIijwVQP0FdqK5pqmesrCktS0VUJai1LRQJai1LRQJai1LRQJagilpDQfFFFFFfWsHqOMsQqgkkgADckngAOZre+rDqaSAJiceoafZkiO6x8wW/af1cB6zw99T/VYMMq4zFKDOyhoU49mrC+o/bIP7vtO2sV42r1mfBR0+bSmnvIooory1xRRRQFFcpcUi+kwHvpu2bxDmfgaB7RXlHBAI4EXr1QFFFFAUUUUBRRXiaUKCTew8KD3SGmP9dReLfA0HOYvFvgaD42rSepboEMbiDiJlvh8Ow2PB5eKr6wNmPuHOs8wWDeWRI4xqd2CKPFmNgPjX110S6OJgcJDh0+gveP7Tnd295v7rV7+tv/Do2x1llTGUxRRRXgNRRRTDMsy0d1fT/Sg7YzHrHx3bkP8A7hULiczd+ekeApuAWPMsfialsLkg4yG58Bw/9oIhELHYEn404XLJT9E++wqxRxhRYAAeqvVBzw6kIoPEKAfhXSiigKKKKAooooCiiighcVkzajotpPr4Vy/qaX7PxqfpDQfOvUL0c7fHtiGF0wyXH3j3VPgA59wr6LrOOofKOyywSEd6eVn/AHV7i/oT760euvWXN92fpwrTHAooorkWcMbiuzQtz4D21WySzeLE/E1PY7L+0I71gOVv/a84LKhG2q9zy2tb86Dpl+BEa721Hif5U6ZgBc7Cgm25qvZhjzIdvRHAePrNA8xOeD6Av6z8qZPmcp+kR7AKa0UDlcylH0z+VPMPnh4OL+sfKoqigtMM6uLqbiulVfDYtkN1PtHI1ZIJg6hhwNB0ooooCiiigKQ0tIaCE6DYIRZdg0HLDxn3lQx/MmpyuOEhCRoo4Kqr8ABXarVTmZkZX0o6XSRYueMZniIQr2Ea5esgXYGwf6ft9dN8o6ZyPPCpzXEuGkQaDlqoGuwGktbug8L8qf8ASWHFeVTaBn+nVt2EmHEXAegGFwPb66bZXDixPFqHSK3aJftJMMUtqF9YAuV8bcr13Rt29I9vwzaZmeZR4eJ5pWCxxqWZjyA/U+qsM/tNxebZjBho5HwuFklCkRm0hTidT8QSAeGwvzqy/wBIfNmTB4eBTYTSlm9axgG34mU+6sp6rP8AN8F97/1atNNYp+FVdnrzgqnnDf8ANuieHjRRG2JRz9MYjEarDmSXIO/iDVB6T4/MMNNhYjKJMNLiIl7XSFl9NfNuVsu45gDUL+utPzp7yW8FH86h8wy9JkCOCQHRxbkyMGU/EVw0XcT4uVpg8jhLNpUXJqZgyVAO9dj8B+Vc8ii2Zud7fzNStYrGEmTRkbAqfEE/zqIxeDaNrHhyPjVmplm8V4yeY3+dBScZls5LsuMnQbkKI8MQLC9rshJ95rJ8V1oZzhiFOIADosi+ahsVYXBF093tFbVP6Lf7W/hNZf0u6L9vlGExCC8sGHQtbiYrd726T3vZeu/S105xXEYnEdFKo+Sw9UHWpPi8Q+Gxsgd3GqFtKLuo7yd0AG43HsNa+TavjHLswkglSWJiskbBlPgQbivpTFdLRj8vwy4Y2lx57Gw4xgC+KP7ihgD4snjWms022uKqek+xTUzXpn1w5kmLk8mlEeHNjCOzibVHwV7spPetq9hFTvVT0vzLM55UmxjqsSK40RYbvXaxBvHwt4VSeufCrFmjRoNKJBAigclWMAD4CrH/AEc/8Vi/uU/jrouUURpt8UxnEdlect7ooorxGoopBS0GQ9LcBE2MnLQYRiX3L5o8LHYcYwe57KaZNl0QxEJGHwYIlTdc3dyO8OCE98/Z58Ks2f8AQXFTYmWRIcmZXa4M2HdpCLAd8g7mm+W9X+MSaJ2gyMKsisSmGkDgBgSVN9m8D413xXTt/wCvefypiSdfWQNPl6zILthpNbfdsNLn3HSfYDWO9Vn+b4L73/q1fVcsSspVgCrAgg7gg7EHxFZHj+p6bCY+PG5b2bqkgfyeRtNvFVbcEWJtfceurabURFuq1V9cExzloWdx2kB8V/SoXHY4R9mLamkkWNR7d2P7qgn3U9zPMcXIg04GRXG95JYAo8d1ZiRz2HKorAZawftp3DzWKjSCEjU7lUB3N7C7Hc25DauHbjmVs/JZ8jxHpJ47j9D/ACqYqpqxBuNiOFSsOe7d9d/EVRKXphnM9o7c2293OuMmfC3dU39fD8qi552c3Y3NA3n9Fv8Aa38Jpp0CiDYXBggEGBLg8CNFjt7OVccYcaS4jTCFDcKWkmDWItuAhF/Ya7dEsrzKCGFAmCZY0WPUZJ7kDYkDRa9vXW0R4MZ/eUML6x+iJy7HSQi/ZN5yE/6bE2HtU3X3VqP9H/o2ywPi5L94skAJ2C7dqwHLUyqL/Yq0davQL+ssMgjAGIicFCbDuMQJAfVbve1fXVoy3K1w2GSCAACKMJGGva4G2ojfc7k+s113dXvsRT37qxTy+devL/N5fu4v4BU9/Rz/AMVi/uU/jqW6ZdUGYZjimxLyYSNmVV0qZSO6LcSgp90A6s8wyuWR0fBy9oqoQzTCwDXuLJvW9V63On+HnnEIxOctXoooNeO0IKWkFLQVPMp87Er9hFlxh1ebMjzhyvLVYWv7Ka+UdIfqsq/HiPlVqfOIAXBmhBT0wXS67gd7fbcjj4iuY6RYU8MRh/8Akj+dbRVPlj0RhWfKOkP1WVfjxHyo8o6Q/VZV+PEfKrUudYcjUJoStib60tYEAm9+AJAv6xST51h02eaFTcjvOg3Frjc8rj4im+fLHojCreUdIfqsq/HiPlUXi8Jnq3Yw5da/0Xn2+I4VfBnmGPCeHgG/vE9EmwPHhfnXU5lDv5yPbXfvL9D0+f0bi/hzpv8AtgwzLts5+qy/8c1HbZz9Vl/45q0PEZfCy9orKq6dWoEadNr38LW3vUNrh2ticMdV7ecXfT6Vt97c6jd9sGFV7bOfqsv/ABzUdtnP1WX/AI5qtqrHcjt8Psus+cXZTwY+rcb+uu8M2DU9/EwFl4r2kYt7Re/I/Cp3T5Y9zCp4bD54/oxZdbxLzW/IVLpL0gAAEOVADh38R8quMmIjjTWzIsYFyxICgeN+AFc4c1hdgqSxMzC4AdSSLXuADvsD8KiK/tgwqflHSH6rKvx4j5UeUdIfqsq/HiPlVtlzOFQxaWNQraWJdRZiLgG52NuVcZOkGFW2rEQC9rXkTe4uOfMEfGp3z5Y9DCseUdIfqsq/HiPlSjEdIPqsq/5MR8qs4z7DWv28FgLnzicL2B4+Neps5w6AFpoVBUMCXQAqdg254eum+fLHoYOkvYXte29uF+dKaAaDWKwFLSCloKVj+q+GaeWZ5Xu8jSABVFixi1A/tqVi0kMPpH1UsnVpH2qSpJpZJp5R5tSPPSJJpIuLhdNgDcbnakzLp3LHJKojgCpiVw9ndw4DGMdswCkCLvne/ADffZgOs3EFbjDLuLqxZtB0ozMC2nuE2Vl1bMrcbg11xF6YV4OYeqiJUVO2eyaipCqGu/YiS5v31ZYtOk8nI5C3eHq0jWXtDM73n8pcOkbBpdMiNb9lWDi6jbuLUZB1ozMT5iJbdkO8zi5dkVgARfu6iTYEWRt+FW7or0hGMgWTuCS13RSSEJLAAkgb2F6iub1MZkjEq5B1URLGsRmZo1sbGNLk9isBuealB6Pib12/syUNGy4mfVF2gj1BWskusSK/OS6lV1E382vGmkXWNiWmES4ZDrmWJX1OUUmWWPzllut1jLAi45G1waajrSxIjV2w8IDYbtwA7/6o0G6g6rx22B9IXtV8X57/ANI4W2TowZMDJhJZSyvH2YZUVNKBQoAAuDwub8bkbDao7F9XqyvIzy/33Z9sEjRb9kXKaeJj9M3O5NhuKj8u6yZnMWvDqiPo1tqbzRMkqsJBa6HREW8ASAeINNv7UMQylkwyKRHiJCkhkVwsKrItwF2MkbqV9dxVIouxPH+J4SDdVsbIFaZ9SoEV1VVYARxQrwP1cZUjge0PDajHdV6SxrGZrKiyKhEMWrTIJAdTcWI1nfxFzuSabjrJnLALhkcl2UortrASRYzxAF3BLoL7hbc68y9aThCewF/JRKGJcIZjZjDfTswiZWPO9xyq2L/7hHC1Y/IWnw3YyykvrWQOEUAFJBIg0cGUWAsb3ph0c6BxYWeTEajJJJc3IsFZmdn0gGwB1WA5AWB3NSs+cL5NLPEySBEdgQTpJQG4uOVxa4qlSdaMwk0djAVsxMvaMIthEbXK3B85pNgbFeYvbKiLlUTFKeElmnVjHPiZMQ08o7SRXaMBNF1TswbHiwUuATw1eqvB6r0JiJnOuMIobsowSiIkaqfEEKLg3BO40kC070Tz9sXhu1dAjh3QqLkAqbceB9oJB5GqhgetiWUwjyYR6tHaly4VS0yR3U6e8oR1ck28ORq9M3pzEdjhI5b1XrDp0zkgJHGQY0N1iftE4km+rjyINgFpmOpuILpGIk/u1jUsoZlVSdOkk3W2phYbEEggjauU3WlOpPmITspWzv3gzogtcDSbPqs1rixBIJsknWtMElYQQ+bYgDtGuwAGplFrsAdjYcwV1720xf6/hHhaUi2AHhQaRGuAfEUprhXApaKKBLUUUUBaloooCktS0UCUtFFAlqKWigKS1FFAtFFFAlqLUUUC0hoooP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AutoShape 33" descr="data:image/jpg;base64,/9j/4AAQSkZJRgABAQAAAQABAAD/2wCEAAkGBhQQERIUEBQUExUSFRYaFxcUGBgUGhoXHxUaFBgWFxYaHiYhGRsjGhUeHzAkIyctLCwsHB4yNzAqNTIsLSkBCQoKDgwOGg8PGiwkHyQ1KiwpNCwqNTQyLCwwMjQ0NCosLCk1KSwsLTUsLDU0Ly8sLCwsLC8pLDUpKSo0LCosLP/AABEIAGUAmAMBIgACEQEDEQH/xAAcAAEAAwEBAQEBAAAAAAAAAAAABAUGAwcBAgj/xABIEAACAQIDBAQICggEBwAAAAABAgMAEQQSIQUGEzEiMkFRBxZhcXOBstEUIzNCUlWRlKHSFTRUgpOxweFikqKzJFNjZHKj8P/EABkBAQADAQEAAAAAAAAAAAAAAAABAgMEBf/EAC0RAAIBAgMGBAcBAAAAAAAAAAABAgMREiFBMTJRkaHwBGKBwRMiI0JhgrHR/9oADAMBAAIRAxEAPwD3GlKUApSlAKUpQCoeN2qkXM3b6I5/2qDtfbeW6R8+1u7yDy1S4bCvK1lFz2k/zJqQTcTvBI3Vsg8mp+01AfEu3NmPnJ/lV/hN3UXWTpnu5D+9WcWHVeqoHmAFCCn3ZUjiXBHV/rV5SlQSKUpQClKUApSlAKUpQClKUApSlAKq9ubR4a5V6zfgO+rSqbGbCaR2YuNfJyHYOdAU+z8CZnsOXae4e+tZhsMsahUFgPx8prls7AiFMo1PMnvNNo48Qpc6k8h3n3VIOmJxaxi7m38z5hVPPvN9BPWx/oPfVNiMQ0jFmNyf/rDurnSxBa+Mcncn2H31Jg3m+mnrU/0PvqhpQG2w2KWQXQgj+XnHZXWsThsS0bBlNiPx8hrWbPxwmTMND2juNCSVSlKgClKUApSlAeY/p/Ef86T7a1+5uMeWFzIxciQgE66ZFNvxrA1uNw/kJPSn2ErrqpKJzU28Rpa8xl31mDEfDohYnT4FOe3v7a9Ory+WDFZjYbY5nli8KBz7ARyqlFJ3v7e5as3lbvkX+5m8MmJmdXxKTgJfKuHkgIOYC+Z9D5qn77b5x7NhDsM8j3EaXtc9pJ7FHb6qr9y45hM/FGPtk0+FTwzJfMOqsYuG8vK168x8LG0TLtKVSejCqIo7uiGP+pjWsKSqVbad8DKdV06V9TbbgYzEbW482LnlCIwVYoGMCgkZiSUIY9lte+9d9t4SUO3waZzkuFSdjMrW5jM3TW57c3dpUXwItbCYo90o/wBsVZE39dUrPDUaWwvRWKmm9pQ7p7TlxAnacZWWXLlGgWy8h662mzNhmQBnJCnkBzPl8gqo2ds5eKcunGdS3nsFv9grdgWrGpJOV0bQi1GzIH6BhtbKfPc++qnamxDEMyEsvbfmPeK01fGW4IPI1mXPO8ZBKxHClEduYMYkv9rC1ZPaO+2OwErqjxsoOXMYwLnIrm4B0Iz1usRHldl+ixH2G1ZbHbIGKTHR/O4ylD3OII7fby9ddVGUU/mWRzVoya+V5nXcrwsTzYuOLGGPJL0QVXLlc9W5vyPL1ivW6/lF0KMQQVZTYg6EEH8CDXuWxN92xWzFZCPhTMuHA/6zCwkt3ZbyfutW3iqCVpQMPDV27xmZ7fbwn4qDFOmFKLEt1UsgbMVJR2BPZnBX92png/3tx20pZFedIxEqtpCrZrtYjmLVlvCxs5cPicPDH1YsMii/M2Zrk+Um5PlJq28Bn6xivRJ7daShBUMSRSM5uvhbPZKUpXlnpnkVbjcP5CT0p9hKw9bjcP5CT0p9hK7K26ctLeNLXi00OFzNddjdY858Rfn2+WvaayD7nYokkY8AEnT4JhjbyXy1lRmo3u+/QvWi5Wsu/UrPB3HCMRJwRgAeFr8Ekld7Zh1g+mX+1ZDwybCaLGCcDoYhRr2B1GUr6wAft7q9U2BsCfDuzTYrjgrYLwIobG4N8yAE8uVT9tbFixkLQ4hc6N6iD2Mp7CK0jWwVcW1d8SkqOOnh2GB8B63wuJHfKP8AbFWbJYkdxt/Sv3uxubiNltKMNJHPDKQcsuaN1I0uGUMDpodByHKue3tkTu95mSOOTmsOYkntUyMBYH/CAeeoqlVqU3JPItSTjBRazOOzNoZmLqOikllPPMFtdh5M2YDvtet7DMHUMuoI0rCxxhQFUAACwA0AHYAKnYHajw9XUHmp5erurF/g3X5NfXOecIpZuQFU3jPp8nr59P5VWY7abzdbQDkBy/vUWJI8smZiT2kn7Teq3YseabFDvnQf+mOuuMhla3CkWPvzJnv/AKhau27e7eJ4kki4hBmYMSYMwzZAmgzjsUVrFKzzMpN3WRkfDFuvwMQuJjHxeI0a3ZKBr/mAv5w1T/Apu9maXFPfKnQjHZnt0nt3hTlH/k1ejbe3f+GYN8PMwZmTr5coEg1Vwtzbpdl+V667u7FXB4WKBLfFrYnvbmzetiTWz8R9HBrs9DBeH+tj09zyLw2fr8foF9tqmeAz9YxXok9utLvF4LWx8olxGLOYKFGSFVFgSeWc99dd2PBq+znZ8Pi+uAGDwhrgG9h09K0daHwcF8zNUZ/Gx2yN1SlK889A8ircbh/ISelPsJWHrcbh/ISelPsJXZW3TlpbxpazHi7j/rR/u2H/AC1p6pU3siJChZCzBioydYK7RtlN7Ehl1F726Vra1zRvp/DeVtf6QvF3H/Wj/dsP+Wni7j/rR/u2H/LXaPfjDsARxLGHjdQj4qzHPa97WQ/he1xUnDb0wyOiLnzSXy3XKDlZ0fKx0YqYyTYnSxFxrV25rToiloPXqyB4u4/60f7th/y1zn3VxrjK+03IP/bYf3VMm32w6qrjiMjRPKGVGIMa9c/u3F+6/nt1l3tgW+bOLBj1GJyo4jlYKNSEZgGIGmp1AJqbz4dF/gtDj1ZkNobq42E641ivY3Ai/HTQ1D/ROK/bT/Ai91b+TeOHqm5YiE5bA6SycKM3vlILdx0uDyqPtTD4dHVSGDuGYCMX6CkBnI7AC45d/npjlwXJDDHi+bMR+icV+2n+DF7qfonFftp/gRe6tAuKwpMYV5W4oLJZNGXhNMrA8rMiEjzWNqm4XFYVWK5JWdXKZWW5zhWkIC9vQQuDyItYk6VOKfBckRaHF82Z7Z+6mNmP66wXtbgRfhpqavoN1saihV2m4A7Pg2H91XWzttxzO0aBgUBJuLCwkeE9v04mHq81RMZvlh4s+ZjZGZSwXo5lkSJxmOgyvKoN7AXPc1q4pt2suSJtC179WRPF3H/Wj/dsP+Wni7j/AK0f7th/y1YbU3ohwyI8+dBIjMLob9FOIUI7Hy307bGufjdBa7ZlHFMV2AA4gdkK3vbrIRfkbAC5IBXntt0QtDj1ZD8Xcf8AWj/dsP8AloN3cd9Zv92w/wCWpUe+MDEKM5JMwAyjUxC8g56EW5H+oubfPDgsCWBQ2a4tlbiNFlJJtcsht36WvcXm8+HRD5OPVl7SlKwNjyKtxuH8hJ6U+wlYetxuH8hJ6U+wldlbdOWlvGlqvh2FAlrIOi2YXJOVunqtz0T8a/L6RqwrLYvYmMZCEmAYiXpcaUXch+E+ULZAhK9EaHt6ovzRz1sbydtLll4qYWyrwhZYxEBmf5MBgE63K0jf5jXUbvYcAgRixJPM6E57ldeiTxXva3WNVT7DxeZis9gzFgDI5ym7XXkC0bWVgAQUuwDFbCo0m72NKMBN0jxbN8InFsxPD0C/NB7O/wAgJva/3FL2+0vX3aw5BBiFmWZSLtbLMc0oAvoGIvp6rV0TYcCm4QA3vcEjtDHt5EgEj5xFzeuW0cNPLFGEKo4mjZssjgcNZAzLmC3bMgtYgDWquDd3EDh55ncLIL/8RMp4XCYFCVAEjLKwsxAJVVvre9Vms2We3JFn4s4bo2jC5bZcrMtgDGVAsRYAwpYdmUWtUhtjxFUXILRrlXUghdLrcG5Byi4OhsL1m4938cBD8d0oyC5+ETHifGRMVsUsAER1vbXNyFzaQNiYxQAkwIEkbDPLIWyX+MhZspzCzvZ7A9GMEaXqzXmKp+UuBu/h+iREoKm6kXBHQMdgb6LkYrl5WJ0r62woCNYwT9K5zfP+ffNykcc+TMORIqhfdvFgNwpyDmnsWnnfoGVGiFmB6QjDoT83MCMxFSYdj4tXV+LmsXujSyFCuaR4x1bhkugza51zBhopo15iU/KWkG78COHVLMCSDmc63dtQTY9KVzr2sTXzEbu4dyxaJSWYMeY6WdZL6HQlo1J7yq3vaq/YezMXDLeeRZUEaR34klzleU8UxlbZ2Uxg68wTfkDy2vsXFyPiDDLkEikJ8dKLfEZALBbR/GWfMtyMv+I2jO+8NN0utobIixAtMgcAEAEmwvoSADobaX58+81zG78AvaMC7lyASAWIYMSL2N87EjkSSTc1E2Ts3ERzZpZA0eRhlzu5zZlIcXAtezEg5st7KQNKhYjYWLMkjLN0GaQovGlGW7wsuoXlaN9OS8QgXFEtMRLeti2i3bw6kER6qSQczEi+bNqTyOdrjkb618bdvDk3MYJK5Tcscy66Pc9IG5ve9xob1U4/YWMdiY58gLKQvFlNvjo5GswANsqutje99CqkqPyNg4y8lpbBiMt55nCqI1GRgVBYFwSWBVtL36TCp/Yj9TWUpSsTU8ircbh/ISelPsJSldlbdOWlvGlpSlcZ1ClKUApSlAKUpQClKUApSlAKUpQClKUApSlAf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6" name="AutoShape 2" descr="data:image/jpg;base64,/9j/4AAQSkZJRgABAQAAAQABAAD/2wCEAAkGBhISERQUExIWFRUWGBoYFRgUFxcaGhgXFxUVFxUbGBcXHyYeGBkkGRYXHy8gIycpLCwsFh4xNTAqNSYrLCkBCQoKDgwOGg8PGi8lHBwsKSwsLCwsKS0sKSksLC8sLCwsLCkpKSwsKSwqLCwpKSwpKSwpKSksKSkpLCwsKSwsKf/AABEIAMYA/gMBIgACEQEDEQH/xAAcAAEAAgIDAQAAAAAAAAAAAAAABQYEBwECAwj/xABJEAACAQIDAwYJBwkIAwEAAAABAgADEQQSIQUGMRMiQVFhcQcUMlKBkZKh0hUXQlOxstEWIzNUVXOC0+EkNENyoqPB8Aiz8cL/xAAaAQEBAAMBAQAAAAAAAAAAAAAAAQIDBAUG/8QALhEBAAIBAgQDBwQDAAAAAAAAAAERAgMSITFR4QSRoRMiMkFScbEzYeLwFELB/9oADAMBAAIRAxEAPwDeMREBERAREQEREBERARE4ZgBcmw7YHMSMxO8FJeF2PZw9ZkdV3lqHyVVfef8AvoksWSJUH2xWP0z6LD7BM/YOMd6hDMSMp4ntEWtLBERKhERAREQEREBERAREQEREBERAREQEREBERAREQEThmAFzoBK5tTbhfmpovSek/gJJmhIbQ26qaLzm9w7z0yv4rHPUN2Yns6B6J4EzmnTLGwBJ7JhM2yp0nIkvhd23bVzlHVxP4CS1DYdFfo5j1tr7uEtIqQEl93KZFUkg+SeIPWJYkpKOAA7had5aLIiJkhERAREQEREBERAREQEREBERAREQEREBERAQTEgt4NpW/Nqdfpd3VJMjE2ztU1DlU8wf6u3ukZOJn7K2UapudEHE9fYJhzZOuA2U1U6aL0t+HWZZsHs9KQso16SeJ9M96dMKAALAcAJ2mcRSWRE4ZgNSbDtlRzEwau2qK/TB/wAtz9k8PykpdTeofjJYlYkcm36J+kR3g/8AEzaOIV/JYHuMo9IiICIiAiIgIiICIiAiIgIiICIiAiIgIiIGPj8WKaFvV2nolNquWJJ1J1J75N7wZ3YKqsQvUDxP9PtkR4jU+rb2TMJZQ7YDAmq4Uek9Q6ZcKNEIoVRYCYWxcBydPUc5tT/wJIzKISSIlc21tnMSiHm8GI6ewdkTNIy9o7wKt1p849fQPxkBicY9Q3Zifs9A4CY5aM0xtXYQDE4EiubzslQg3Bt2jj7p0E4vAnMDvCy2FTnDr6R+MsFGsrC6m4MooaZeA2i1JrrwPEHgf6y2i5RPLDYlaihl4H/tjPWZoREQEREBERAREQEREBERARITezbOIw1FXw+GbEuXClFzXC5WObmgniAPTKl84W1f2PU/3PgmzHTnKLj8wxnKIbIia3+cDa37Hqeqp8Mt26e18RiKJfEYc4dw5UI2bVQFIbnAHiSPRGWnOMXP5IyiU1ESB3t3yw+z6Weqbs1+Tpr5TkfYvWT7+EwiJymoWZrjKeiaZ2NvbtLbGK5KnW8WpAFn5EaqgIHlnnFiSBxA7JfxuOii/jeNuOLeMvfTptw902Z6ezhlPFjjlu5JHb20ci5FPObj2L/WVgtIfHJjabF6dXxlR9CuAKhHRaotgTbrErO2PCSBTZKdF1raqeUsMh4HhqSOjhMcdHLUn3eLKc4x5r3E86Hkr3D7J6ohJsBc9QmlmRJ3A7tEi9Q27Bx9J6JIjd+h5pP8TfjFJaomcSz4ndlD5BKnt1H4yv43BPSazDuPQR2RQ8hOxM85EYqtjg7cnSoFL80tUcEjtAGhiMbJmlt2LtLk3sTzW49h6DLVNG7d3txmEycrQo8+9srufJte/C3ERh/DvilUL4vRNha5L309M6cPDakxccvu1ZauMTUt5RNM4Dw71jUQVaFIUywzlS9wt9SLm1wNfRNyU6gYAggggEEcCDqCJjqaWWn8S45xlydoiYG3drLhcPVrvwpqWt1n6I9JsPTMIi+DNnxNI/Pxiv1eh/ufFOF8POL/AFeh/ufFOn/F1ejV7bBu+JXdgYvaVRkbEU8MtJlvek1Qvqt10YW79ZYpzTFNkEREikRECD3toY5qKjA1ESrnGY1LWyZWuNVbW+XolS+TN5f1rD+pP5Use/uzaVfDqtXF+KKKgIfMFucrDLckdZPolAO52B/b/wDuL8c6dKtva2vLn3TnyVvJ+tYf1J/Klu3Tw+NSiRjqiVKuckFLWyWWw0Vdb5ujpms/yN2f+3v9xfjmwtwdnUaOHZaOL8aU1CS9wbHKgy3BPAAH0xq1t7UY8+6Z2vtNMNQqVqhslNSx9HQO0mwHfPlzebeOrjcS9aqdWOi30VRfKq9gHr49M3H4d9qmngqdEf41TX/LTF7e0V9U0JedvgdKNu+WnWyuabe8AP6bFfu0+802zt2vlot1tzfXx915qbwAH89iv3afeabN3ofmoOsk+of1nF4z9WW7R+GFdN5QvCTu6CoxKCxFlqW6QdFbvB09I6pfiZ4YzBrVpvTcXVwVPcZz6OpOnnGUNmeO6KMOeavcPslr3f2YFUVGHObh2D8TK5gcNmdE6yB6P/kvai3CYQrmIiZITHx2CWqhVvQeo9YmRECh4igUYqeINjPMmTm8+Hs6sPpCx7x/Q+6QpE1yyVrePBrVxOGpuLq6YhT3GmvvHH0TU+1ME1Cq9J/KRiO/qPcRY+mbg2n/AH3Cd1f7iyr+FHYdwmJUdSVLf6GPvHqnp+E1duWOE8pj1uXLq4XEz0a+V9Z9BeBnenxjB8g5/OYey68TTPkH0ar6BPnsSy7hbzHA42nVPkXy1R102tm07NG71E7vE6XtMOHOGjTy25PqGUvfQeN4rDYAap/eMT+7pnmKf8z/AGCXA11yZ8wy2zZujLa979VtZU9x6RreM49xrinPJ3+jQp3WmPTYn1TxcOHvdHdPHg+b6x1M6o+s5rjnGedOfQxyedXF9d7K/QUv3afdEypibK/QUv3afdEy585L0iIiQIiIFW8IlfAphlOOR3pcoLBL3z5Xseaw0tmmuRtTdr9Wr+up/Mm0d8to1aNBWpYTxti4Bp2JsMrHNop6gOHTKV+V+N/YB9hv5c6tK9v8qas6vshF2xu1+q1/W/8ANmxvB7icE+GY4Gm6UuUNw9758qXOrNpbL0yrDe7HfsE+w38uXPc7aNatQZq2E8VYOQEsRcZVObUDpJHojVvb/KzHn2a7/wDIRTbCHo/Oj0/mppgT6J8NexDX2fyii7UHD6eYeY/2qf4Z89ZdZ6PgsonSro0a0e821/4//psT+7T77TZm9X+H/F/+ZrXwA/psV+7T77TaG81K6Kepresf0nmeM/Vl0aPwwreaBFpj4/GilTZyCbcAOJJICgdpJA9M44i+ENyS2P8Ap6ff/wAGXOUTD1crK3SCD6jeXmnUDAEcCLj0zKEl2iImSERECC3qPNp95+wSvXktvJic1QKPoj3nU+60iSJrnmqE2kP7bg+6v/61kxW2YmJBoP5NTmnsv0jtB19EiNpj+24TurfcWWjYtK9dOw39QM2ZTW2un/ZSPm+d9s7KfDV6lGoLNTYqfRwI7CNe4zDBIM3F4c91rFMag42p1rdf+Gx96+zNPcJ9Bo6ntMIl5+eO2aba3c3zfFbMp7PVj4w9RcOD0jDm5Z+5UDL3Wm4cNhFpUlpoLKihVHUFFh7hNQ+AndzM9XFsNF/N07+cdahHcLD+Izcj8D3TyPEbYznHF2ad7bl8gYk849860+qdsUOcZ0pNPcjk4vm+udk/oKX7tPuCZcxNkf3ej+7T7gmXPm5eiRESBERAg97aOOaiowLolXOMxe1smVrjnKdb5eiVH5P3l/WMP6qf8uW/ezd1sbRFNa70CHDZqd7mwYW0I053ulR+aCr+1MR/q/mTo08sYjjXlbXlE24Gzd5P1mh6qf8AKlv3ToY1KLDHVEernJUpa2TKthoq63zeuVEeB+p+08R6m+OW7dLds4Ki1M13r3cvmqcRdVFuJ05t/TGpljMcK8qXGJS+Jw61EZHAZWBVgeBBFiD6J8y79bl1Nn4lkIvSYlqL+cl+BPnDgR6emfT0wNtbDo4ukaVdA6H1g9BU8Qe2PD686WX7SmeG+Go/AGw8YxIvryS+59ftHrm39r0M9Fx0gXHo1mt8N4MMZs/EjEYCslQC4KVeaWU8VYjmsOGumoBlzTbWPIA+TrN03xNLL6wC1v4ZfETGpnuxnmacbYqUFIgVRiayhdaNFrs3Q9UeSqnpVDqT51h0TJ2psPEs5XEOtNDryWHLWYHoaq1mI6LKBMuhRVFCqoVQLAAWAHYJy8Mfu283Jk9sDaoUcm5sPok9HZIGc3mKr/EqWB25Up6XzL1N0dxkiN6F6aZ9BEytKTkwdqbTFJetj5I/5PZInE7zORzFC9p1P4SHqVSxJJuTxJkmR1dyTcm5PHvi84kVitjVmdmXGVUBNwqrTsB1C4vJERPOSXntMf23B91b/wBay7bsYfnM/ULDvOp9w98oT7rVWdHONrFkvlOVNMws3R0iW7A7k4pEA+U8QpOpAWla/T0TdMYzXHl92Nz0WPbeyUxWHq0Knk1FKns6iO0Gx9E+W9obFqUcQ9Bl/OK5Sw6Tewt36W759X0UIUAsWIABJtckDUm2lz2Sq7U3ESrtOhjNLIpNQedUS3In3/6B1zf4fX9lcTya9TDcld0thDB4OjQHFV5563bVz7RPotJZ+BnaQe2d3q1epmTHV6AsBkp5MtxfXVb3N+vonP8AFNy2cny1iV5x7z9s8lBBm9m8AuGPHE1vUn4R8wuF/Wa3qT8J68eM06cvssmxNjf3ej+7T7gmZK7sXdarQdCcfiKqKLCm/J5SMthey304+iWKePNXwdUEREikREDgmccoOseuQ29W6dLH01p1XqKFbMOTIGtiNQQQeMq58CeE+vxHtJ8M2YxjMcZ9GMzLYHKr1j1iOWXzh6xNf/Mng/rsR7VP4Jz8yeC+uxHtU/gl26f1encuei/8uvnD1iccuvnD1iUL5lcF9bX9qn8EfMrgvra/tJ8EbcPq9O5c9F98YTzl9YnHjKeevrEofzK4H6yv7SfBOfmUwP1lf2k+CNun19O5c9Fs2xRp1U0dcy6rqPSPTKoai+cPWJ1+ZPA+fX9pPgmLjvAlhQt6dSsSOILJr3c3jJOGnP8AtPl3N2XRkiuvnD1icGsvnD1iVg+DTDA2zVfWvwzg+DbC+dV9pfhjbpfVPl3Lz6eq0CuvnL6xOfGV85fWJVR4NsL51X2l+Gdvm2wvnVfaX4Y26X1T5dy8+nqs3jCecvrEeMJ5y+sSsfNtheup7S/DOfm4wvXU9pfhjbpfVPl3Lz6eqzjEJ56+0J3OJTz19ofjKsvg4wvXU9pfhkrsrwQYaobk1QnXmXXu5vvk26X1T5d1vLotOwkpls7VEAXhd11Pr4CWL5RpfWp7a/jKX8y2z+ut7a/BHzL7P663tr8EsY6cfOfLul5dF0+UqX1qe2v4x8pUfrU9tfxlM+ZjZ/XW9tfhj5mdn9db21+GWtPrPl3LnoufylR+tT21/GPlKj9antr+MpnzMbP663tr8MfMxs/rre2vwxWn1ny7lz0XP5To/W0/bX8Y+U6P1tP21/GUz5mNn9db21+GPmY2f11vbX4YrT6z5dy56LtSxtNjZXVj1BgT7p7Sp7C8GmDwlda1LlM63y5nBHOBU6AC+hMtkwyq+CwRETFSIiAiYm0tq06Cq1QkBnWmtgTd3NlGnWdJ4UN4aD1KlNWJekVV1ysCMxsp1Gq30zC4lqRJRImjvPQZmUZ8yhSw5NxYVFZ0vcaXCn7OM6/lZh+Q5e78lk5TPyb2KXAuNL8SNOMbZS0xEh8RvXhkWqzMwFEqKoyMSmdQykgC9iDe4mXU2xSWk9Utami5i/QVyh7qRxFiOHXFSts2JG4/b9GiVzlucUVSqkgmqxWmLjTUg93TPMb0YfNUDMU5OnytTOpUKhLLck9N1YW46RUlpaJG194KKB8xYFEFRkykvybEgMFGrC4I01npgttUqtPlEa9MoKgfoym/vGU3HRaKkNobISrqdG84f89cr+L2HVTozDrXX3cZN/lDRthyGJGJtyJAOt0z69XNudeqSRNtTJOJahEWnFpaKm2sM1PlXtyWQ1BUZeaUBAuD25hYcTfQTFxuOwVJajVEymkgqOuXnCmxIDWHEXBGnVJslbQQE98Ps+o55qk9vR6+EncZtDD4am1RqRCqqsStPMQGvbQXOljfqmUduUQobNzWZFpkW/ONUAKBOu4N/X1GNklsTAbthbGobnzRw9J6ZNAW4SMqbw01qJTIcPU5TKCv1Qu/uIseBvpeZOytppiKSVqd8ji6kixI7uiXbSWy4mBittUqbOhJLInKVAovkp684+o6C5NjpPA7y0c5RczkU1rXQXBpuSFZTfnXsdBrpLUiWiYW19rJhqTVambIvlFRcgddhraYWL3uw9Pl7ljyCo1QqtwFqeQR53o6oiJktNRMOttVEIDXBJULfKLlgxABJteyt6pjVN4qYqLTy1C7U2qhcuuRWCniRrcgW4m8VIlYkbR29Td6yKHLUQhcWt+kGZLXOumvZMXFb44eny+cuDQZFqDKb3qXyEW4g2OvYYqUtORMOjtRHcqtzZirEWIVlFyGseb1a6TMkUiIgIiIEPvPsh8RTpKhUFK9KqcxI0puGIFgdTaeGJ3bL1qNcEJUp1GuQf0lFnLFG067MOojtk/Ey3TCUg8LsaouJxlU5StdKaoLm4NNGU5tNAc3RfhIalubXXZzYMGmGejkZy7kGoMoUgFeauUHTrtpxl1iN8/39ild2dsGrTetfI1OpUR1FzcAUwtRSSvOFxpc8DbSMHupydF8NmzUGdyATqtJkAWmLgggNe3UAJYojdJSqndrENg8LQZ0L0KtJi12syUXuv0b5ioA7423ue2Jq4os4VK+Hp0ltcsrU3ZwxFrEXI0v0dstUS75KQFXd92xBxBK5+RSiq3NrCryjMWt2AAW6O3TnB7s8i1cU2tSrOrZDwp6saoQWIsxN7cOc0nok3SUp+B3Rr0xhlz0ymGr1KiXLX5J1cInk2uM514WEsvizVKLJVtd1ZWyXsA1xoSL6KRrbomXETlM8yIpWK26tR8CuCZ1CLSCBxfMWpshpNl4Ac03Fzx4zjbO6DYlsQ7OEerhhh1AuwWzlyx0F7tlFuoHr0tES75gpHHBOQuYJf8ANgi5Isma+uXW+bhaQ9PcoU1RUfSjifGKKteyqVANK/QNWsdbaS0xJGUwUr+O2LXq4ihWJp/mhXFgW4VVVV1txFrk9s9t2NlVsNQo0XKFadPKSua7NcWNiBYWv18ZNRG6aopA4zdwmtiKqML4igKLBr80rmCsLcdG4aeTx1mNsvc0UcQj3DJToUqKXJzZqRY5jbTXMdJZ4jdJTD2rgeWpmmQCraNfzSCGtodbGVf8g35LEU+VW1XD0aIYgk56OYlmHSGZuvSXSIjKY5FIfaexfGEyVqdJ1JXOjFrWUNYqwAKtmYa24A9ci6e5pStQdSrLRotTRXZ7huWWrT51iSq5QuvECWyIjKYKQWD2HUSvXqF1bl1o5tCMrUkKtYdIPEai0wNu7mNXNZ1dVeogp63IsuI5VWOnlZSV9MtkRGUxNlIKjuynjQxJRFq5mu9MsC6FSqq68CRcHN1qJOxEkzakREgREQI/bG11w607i7VKqUkHW1Q2Fz0AC5PdPCvtwpXpYdkHKVi5SxuuSmoYsdLgkkDL36zM2lsxK6qHHkOtRCOKuhupH/eBM8KmxFaolUsxqU2YoxtzQ6BGUC1shABt163mUUiHrb8gU1rCiTTWpUp4ghtaPJuqM4FueoLA9BsbzIxe+NOm9NHZFNUA0yS2R71CtlqZcoNgDra+Yd8kMFsClSXKo5p5TMDY5zWYNULaakkd3RaedPduktJaILGkqKgptlK2Uki1xcNra9+AHSLy3icWNs3eRq1etRCoGpVWpkZzcoqoS4Frcaii1+vWY2yN8GrnBjklXxlazeUTk5E2tw51/RaSOG3cWm9RkqVAalXln8jViFBAOW4XmLpfW0x8FudSpeL5KlS+HWotMkodKpu+bm69kvunFPypflpU8XGI5AMgqVFqhWJZKdKpybVFFudbysumnTpLTh6ORFW5OUAXY3JsLXJ6SZH7L3ep0FCqzFQahs+U35Vsz35o0vMYr5jBx+8rolKoq03p1atOmrBjrylRkzDTgAFPbmtpadX3mqriThmSmKnJI63ZrMzO65AcumiE37dRMypuvRNGlRGZUo1FqUwpGhRiyjUHmgnhO+I3fR6z1s9RXemKRyldFUlhlups12Ost4nFGUd73bEtR5JSRieQ0Y3yikKhqai1hcArxnts3ed3xBw9SmtOpfMmpIq0ecMycOcGWxXouJ6nc+jyhqZqmbxgYm910qBMmgy+SV0tM07Epk0mNy9Euab6ZhyisrDQWtZuFugSzOKcWNhdvGrUxFJEAei6AZzYMjgc/TouKnflHXIn8sq3injPJJl5XkrZm4+Mch1dRzei3bJvDbu0qdcVlLB+TFI2ygMoOYFgF1a/TMf8kaPi3i2apyfKcrxXNm5TleOXhn14dkROP47nFj4rfFUTE1cl6eFqilU85jdA5XoAGfgeOU8J2bed1xPIOiqHI8XqXJFSzKKikfRcBgQOkTNr7t0W5UEHLWdXqrpld1y2J0vrkW4Fr27Tf3rbGpvbOC2WqKyk2urg3FrDh0dxMl4rxYvy+PGauHy2KUhVQng+rBwP8pyD+I9U9t3NqHE4WlXZQpqKGyg3Av0XPGeVXdmk1SnVuwqIKgzDKCwq+Xn5vO7Oq09dk7DTDrTRHcpTTk0ViCALg3NgLnQamSdtcDi8tr7YelXw1JVU8u7qS1+bkpl72HHhaRDb+D8wcoUPUr06hbMcjYcMSRbygbacOMn8fsdK1SjUYsGolmTKRa7KUNwQb6EzFG6lAGiVzLyLVGWxBu1UEVGfMDmJzH1yxONcTix6+9Ip4inh6uWnUfJa4fI5Y2YU6lrXHQG49kmcfWZaTsgBYAlQb2J6Abdcx6exlAszu4urWcgjMpDA8NNQDpaZmIo5lK3Iv0i1/eCJjNCpYLfpquTLTUZsLUrNcnSpSID0+4FuMkk3ifxSniTTuGoiqyoGYi5S9gNWChyes5Z7091aC1A4BFlqpluMpWu/KVbi19W7dJ7YXYaU6SUleoFpqqobi6qhUgXA18kA3vcDvmUzj8iLQlTflcuHdGptTq1KiM4D8wU6bVLlDZg3NsV7QbzJxW8lVMQlBlphno5weeQahqimi6cFJYG54dsz8Ru5Sd6bksHpu1QEZRd2TkyWGWx5mk6/k2nKCrylTlBTanmut8r1OUPFbXzcD0WFovE4vDD70K2LOGbmVATzXVwWUJmzU3tlcdmhtfqk9MKjstVK85myksocg5SQV0Nr8CRa/TM2YzXyUiIkCIiAiIgIiICIiAiIgIiICIiAiIgIiICIiAiIgIiICIiAiIgIiICIiB/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6388" name="AutoShape 4" descr="data:image/jpg;base64,/9j/4AAQSkZJRgABAQAAAQABAAD/2wCEAAkGBhISERQUExIWFRUWGBoYFRgUFxcaGhgXFxUVFxUbGBcXHyYeGBkkGRYXHy8gIycpLCwsFh4xNTAqNSYrLCkBCQoKDgwOGg8PGi8lHBwsKSwsLCwsKS0sKSksLC8sLCwsLCkpKSwsKSwqLCwpKSwpKSwpKSksKSkpLCwsKSwsKf/AABEIAMYA/gMBIgACEQEDEQH/xAAcAAEAAgIDAQAAAAAAAAAAAAAABQYEBwECAwj/xABJEAACAQIDAwYJBwkIAwEAAAABAgADEQQSIQUGMRMiQVFhcQcUMlKBkZKh0hUXQlOxstEWIzNUVXOC0+EkNENyoqPB8Aiz8cL/xAAaAQEBAAMBAQAAAAAAAAAAAAAAAQIDBAUG/8QALhEBAAIBAgQDBwQDAAAAAAAAAAERAgMSITFR4QSRoRMiMkFScbEzYeLwFELB/9oADAMBAAIRAxEAPwDeMREBERAREQEREBERARE4ZgBcmw7YHMSMxO8FJeF2PZw9ZkdV3lqHyVVfef8AvoksWSJUH2xWP0z6LD7BM/YOMd6hDMSMp4ntEWtLBERKhERAREQEREBERAREQEREBERAREQEREBERAREQEThmAFzoBK5tTbhfmpovSek/gJJmhIbQ26qaLzm9w7z0yv4rHPUN2Yns6B6J4EzmnTLGwBJ7JhM2yp0nIkvhd23bVzlHVxP4CS1DYdFfo5j1tr7uEtIqQEl93KZFUkg+SeIPWJYkpKOAA7had5aLIiJkhERAREQEREBERAREQEREBERAREQEREBERAQTEgt4NpW/Nqdfpd3VJMjE2ztU1DlU8wf6u3ukZOJn7K2UapudEHE9fYJhzZOuA2U1U6aL0t+HWZZsHs9KQso16SeJ9M96dMKAALAcAJ2mcRSWRE4ZgNSbDtlRzEwau2qK/TB/wAtz9k8PykpdTeofjJYlYkcm36J+kR3g/8AEzaOIV/JYHuMo9IiICIiAiIgIiICIiAiIgIiICIiAiIgIiIGPj8WKaFvV2nolNquWJJ1J1J75N7wZ3YKqsQvUDxP9PtkR4jU+rb2TMJZQ7YDAmq4Uek9Q6ZcKNEIoVRYCYWxcBydPUc5tT/wJIzKISSIlc21tnMSiHm8GI6ewdkTNIy9o7wKt1p849fQPxkBicY9Q3Zifs9A4CY5aM0xtXYQDE4EiubzslQg3Bt2jj7p0E4vAnMDvCy2FTnDr6R+MsFGsrC6m4MooaZeA2i1JrrwPEHgf6y2i5RPLDYlaihl4H/tjPWZoREQEREBERAREQEREBERARITezbOIw1FXw+GbEuXClFzXC5WObmgniAPTKl84W1f2PU/3PgmzHTnKLj8wxnKIbIia3+cDa37Hqeqp8Mt26e18RiKJfEYc4dw5UI2bVQFIbnAHiSPRGWnOMXP5IyiU1ESB3t3yw+z6Weqbs1+Tpr5TkfYvWT7+EwiJymoWZrjKeiaZ2NvbtLbGK5KnW8WpAFn5EaqgIHlnnFiSBxA7JfxuOii/jeNuOLeMvfTptw902Z6ezhlPFjjlu5JHb20ci5FPObj2L/WVgtIfHJjabF6dXxlR9CuAKhHRaotgTbrErO2PCSBTZKdF1raqeUsMh4HhqSOjhMcdHLUn3eLKc4x5r3E86Hkr3D7J6ohJsBc9QmlmRJ3A7tEi9Q27Bx9J6JIjd+h5pP8TfjFJaomcSz4ndlD5BKnt1H4yv43BPSazDuPQR2RQ8hOxM85EYqtjg7cnSoFL80tUcEjtAGhiMbJmlt2LtLk3sTzW49h6DLVNG7d3txmEycrQo8+9srufJte/C3ERh/DvilUL4vRNha5L309M6cPDakxccvu1ZauMTUt5RNM4Dw71jUQVaFIUywzlS9wt9SLm1wNfRNyU6gYAggggEEcCDqCJjqaWWn8S45xlydoiYG3drLhcPVrvwpqWt1n6I9JsPTMIi+DNnxNI/Pxiv1eh/ufFOF8POL/AFeh/ufFOn/F1ejV7bBu+JXdgYvaVRkbEU8MtJlvek1Qvqt10YW79ZYpzTFNkEREikRECD3toY5qKjA1ESrnGY1LWyZWuNVbW+XolS+TN5f1rD+pP5Use/uzaVfDqtXF+KKKgIfMFucrDLckdZPolAO52B/b/wDuL8c6dKtva2vLn3TnyVvJ+tYf1J/Klu3Tw+NSiRjqiVKuckFLWyWWw0Vdb5ujpms/yN2f+3v9xfjmwtwdnUaOHZaOL8aU1CS9wbHKgy3BPAAH0xq1t7UY8+6Z2vtNMNQqVqhslNSx9HQO0mwHfPlzebeOrjcS9aqdWOi30VRfKq9gHr49M3H4d9qmngqdEf41TX/LTF7e0V9U0JedvgdKNu+WnWyuabe8AP6bFfu0+802zt2vlot1tzfXx915qbwAH89iv3afeabN3ofmoOsk+of1nF4z9WW7R+GFdN5QvCTu6CoxKCxFlqW6QdFbvB09I6pfiZ4YzBrVpvTcXVwVPcZz6OpOnnGUNmeO6KMOeavcPslr3f2YFUVGHObh2D8TK5gcNmdE6yB6P/kvai3CYQrmIiZITHx2CWqhVvQeo9YmRECh4igUYqeINjPMmTm8+Hs6sPpCx7x/Q+6QpE1yyVrePBrVxOGpuLq6YhT3GmvvHH0TU+1ME1Cq9J/KRiO/qPcRY+mbg2n/AH3Cd1f7iyr+FHYdwmJUdSVLf6GPvHqnp+E1duWOE8pj1uXLq4XEz0a+V9Z9BeBnenxjB8g5/OYey68TTPkH0ar6BPnsSy7hbzHA42nVPkXy1R102tm07NG71E7vE6XtMOHOGjTy25PqGUvfQeN4rDYAap/eMT+7pnmKf8z/AGCXA11yZ8wy2zZujLa979VtZU9x6RreM49xrinPJ3+jQp3WmPTYn1TxcOHvdHdPHg+b6x1M6o+s5rjnGedOfQxyedXF9d7K/QUv3afdEypibK/QUv3afdEy585L0iIiQIiIFW8IlfAphlOOR3pcoLBL3z5Xseaw0tmmuRtTdr9Wr+up/Mm0d8to1aNBWpYTxti4Bp2JsMrHNop6gOHTKV+V+N/YB9hv5c6tK9v8qas6vshF2xu1+q1/W/8ANmxvB7icE+GY4Gm6UuUNw9758qXOrNpbL0yrDe7HfsE+w38uXPc7aNatQZq2E8VYOQEsRcZVObUDpJHojVvb/KzHn2a7/wDIRTbCHo/Oj0/mppgT6J8NexDX2fyii7UHD6eYeY/2qf4Z89ZdZ6PgsonSro0a0e821/4//psT+7T77TZm9X+H/F/+ZrXwA/psV+7T77TaG81K6Kepresf0nmeM/Vl0aPwwreaBFpj4/GilTZyCbcAOJJICgdpJA9M44i+ENyS2P8Ap6ff/wAGXOUTD1crK3SCD6jeXmnUDAEcCLj0zKEl2iImSERECC3qPNp95+wSvXktvJic1QKPoj3nU+60iSJrnmqE2kP7bg+6v/61kxW2YmJBoP5NTmnsv0jtB19EiNpj+24TurfcWWjYtK9dOw39QM2ZTW2un/ZSPm+d9s7KfDV6lGoLNTYqfRwI7CNe4zDBIM3F4c91rFMag42p1rdf+Gx96+zNPcJ9Bo6ntMIl5+eO2aba3c3zfFbMp7PVj4w9RcOD0jDm5Z+5UDL3Wm4cNhFpUlpoLKihVHUFFh7hNQ+AndzM9XFsNF/N07+cdahHcLD+Izcj8D3TyPEbYznHF2ad7bl8gYk849860+qdsUOcZ0pNPcjk4vm+udk/oKX7tPuCZcxNkf3ej+7T7gmXPm5eiRESBERAg97aOOaiowLolXOMxe1smVrjnKdb5eiVH5P3l/WMP6qf8uW/ezd1sbRFNa70CHDZqd7mwYW0I053ulR+aCr+1MR/q/mTo08sYjjXlbXlE24Gzd5P1mh6qf8AKlv3ToY1KLDHVEernJUpa2TKthoq63zeuVEeB+p+08R6m+OW7dLds4Ki1M13r3cvmqcRdVFuJ05t/TGpljMcK8qXGJS+Jw61EZHAZWBVgeBBFiD6J8y79bl1Nn4lkIvSYlqL+cl+BPnDgR6emfT0wNtbDo4ukaVdA6H1g9BU8Qe2PD686WX7SmeG+Go/AGw8YxIvryS+59ftHrm39r0M9Fx0gXHo1mt8N4MMZs/EjEYCslQC4KVeaWU8VYjmsOGumoBlzTbWPIA+TrN03xNLL6wC1v4ZfETGpnuxnmacbYqUFIgVRiayhdaNFrs3Q9UeSqnpVDqT51h0TJ2psPEs5XEOtNDryWHLWYHoaq1mI6LKBMuhRVFCqoVQLAAWAHYJy8Mfu283Jk9sDaoUcm5sPok9HZIGc3mKr/EqWB25Up6XzL1N0dxkiN6F6aZ9BEytKTkwdqbTFJetj5I/5PZInE7zORzFC9p1P4SHqVSxJJuTxJkmR1dyTcm5PHvi84kVitjVmdmXGVUBNwqrTsB1C4vJERPOSXntMf23B91b/wBay7bsYfnM/ULDvOp9w98oT7rVWdHONrFkvlOVNMws3R0iW7A7k4pEA+U8QpOpAWla/T0TdMYzXHl92Nz0WPbeyUxWHq0Knk1FKns6iO0Gx9E+W9obFqUcQ9Bl/OK5Sw6Tewt36W759X0UIUAsWIABJtckDUm2lz2Sq7U3ESrtOhjNLIpNQedUS3In3/6B1zf4fX9lcTya9TDcld0thDB4OjQHFV5563bVz7RPotJZ+BnaQe2d3q1epmTHV6AsBkp5MtxfXVb3N+vonP8AFNy2cny1iV5x7z9s8lBBm9m8AuGPHE1vUn4R8wuF/Wa3qT8J68eM06cvssmxNjf3ej+7T7gmZK7sXdarQdCcfiKqKLCm/J5SMthey304+iWKePNXwdUEREikREDgmccoOseuQ29W6dLH01p1XqKFbMOTIGtiNQQQeMq58CeE+vxHtJ8M2YxjMcZ9GMzLYHKr1j1iOWXzh6xNf/Mng/rsR7VP4Jz8yeC+uxHtU/gl26f1encuei/8uvnD1iccuvnD1iUL5lcF9bX9qn8EfMrgvra/tJ8EbcPq9O5c9F98YTzl9YnHjKeevrEofzK4H6yv7SfBOfmUwP1lf2k+CNun19O5c9Fs2xRp1U0dcy6rqPSPTKoai+cPWJ1+ZPA+fX9pPgmLjvAlhQt6dSsSOILJr3c3jJOGnP8AtPl3N2XRkiuvnD1icGsvnD1iVg+DTDA2zVfWvwzg+DbC+dV9pfhjbpfVPl3Lz6eq0CuvnL6xOfGV85fWJVR4NsL51X2l+Gdvm2wvnVfaX4Y26X1T5dy8+nqs3jCecvrEeMJ5y+sSsfNtheup7S/DOfm4wvXU9pfhjbpfVPl3Lz6eqzjEJ56+0J3OJTz19ofjKsvg4wvXU9pfhkrsrwQYaobk1QnXmXXu5vvk26X1T5d1vLotOwkpls7VEAXhd11Pr4CWL5RpfWp7a/jKX8y2z+ut7a/BHzL7P663tr8EsY6cfOfLul5dF0+UqX1qe2v4x8pUfrU9tfxlM+ZjZ/XW9tfhj5mdn9db21+GWtPrPl3LnoufylR+tT21/GPlKj9antr+MpnzMbP663tr8MfMxs/rre2vwxWn1ny7lz0XP5To/W0/bX8Y+U6P1tP21/GUz5mNn9db21+GPmY2f11vbX4YrT6z5dy56LtSxtNjZXVj1BgT7p7Sp7C8GmDwlda1LlM63y5nBHOBU6AC+hMtkwyq+CwRETFSIiAiYm0tq06Cq1QkBnWmtgTd3NlGnWdJ4UN4aD1KlNWJekVV1ysCMxsp1Gq30zC4lqRJRImjvPQZmUZ8yhSw5NxYVFZ0vcaXCn7OM6/lZh+Q5e78lk5TPyb2KXAuNL8SNOMbZS0xEh8RvXhkWqzMwFEqKoyMSmdQykgC9iDe4mXU2xSWk9Utami5i/QVyh7qRxFiOHXFSts2JG4/b9GiVzlucUVSqkgmqxWmLjTUg93TPMb0YfNUDMU5OnytTOpUKhLLck9N1YW46RUlpaJG194KKB8xYFEFRkykvybEgMFGrC4I01npgttUqtPlEa9MoKgfoym/vGU3HRaKkNobISrqdG84f89cr+L2HVTozDrXX3cZN/lDRthyGJGJtyJAOt0z69XNudeqSRNtTJOJahEWnFpaKm2sM1PlXtyWQ1BUZeaUBAuD25hYcTfQTFxuOwVJajVEymkgqOuXnCmxIDWHEXBGnVJslbQQE98Ps+o55qk9vR6+EncZtDD4am1RqRCqqsStPMQGvbQXOljfqmUduUQobNzWZFpkW/ONUAKBOu4N/X1GNklsTAbthbGobnzRw9J6ZNAW4SMqbw01qJTIcPU5TKCv1Qu/uIseBvpeZOytppiKSVqd8ji6kixI7uiXbSWy4mBittUqbOhJLInKVAovkp684+o6C5NjpPA7y0c5RczkU1rXQXBpuSFZTfnXsdBrpLUiWiYW19rJhqTVambIvlFRcgddhraYWL3uw9Pl7ljyCo1QqtwFqeQR53o6oiJktNRMOttVEIDXBJULfKLlgxABJteyt6pjVN4qYqLTy1C7U2qhcuuRWCniRrcgW4m8VIlYkbR29Td6yKHLUQhcWt+kGZLXOumvZMXFb44eny+cuDQZFqDKb3qXyEW4g2OvYYqUtORMOjtRHcqtzZirEWIVlFyGseb1a6TMkUiIgIiIEPvPsh8RTpKhUFK9KqcxI0puGIFgdTaeGJ3bL1qNcEJUp1GuQf0lFnLFG067MOojtk/Ey3TCUg8LsaouJxlU5StdKaoLm4NNGU5tNAc3RfhIalubXXZzYMGmGejkZy7kGoMoUgFeauUHTrtpxl1iN8/39ild2dsGrTetfI1OpUR1FzcAUwtRSSvOFxpc8DbSMHupydF8NmzUGdyATqtJkAWmLgggNe3UAJYojdJSqndrENg8LQZ0L0KtJi12syUXuv0b5ioA7423ue2Jq4os4VK+Hp0ltcsrU3ZwxFrEXI0v0dstUS75KQFXd92xBxBK5+RSiq3NrCryjMWt2AAW6O3TnB7s8i1cU2tSrOrZDwp6saoQWIsxN7cOc0nok3SUp+B3Rr0xhlz0ymGr1KiXLX5J1cInk2uM514WEsvizVKLJVtd1ZWyXsA1xoSL6KRrbomXETlM8yIpWK26tR8CuCZ1CLSCBxfMWpshpNl4Ac03Fzx4zjbO6DYlsQ7OEerhhh1AuwWzlyx0F7tlFuoHr0tES75gpHHBOQuYJf8ANgi5Isma+uXW+bhaQ9PcoU1RUfSjifGKKteyqVANK/QNWsdbaS0xJGUwUr+O2LXq4ihWJp/mhXFgW4VVVV1txFrk9s9t2NlVsNQo0XKFadPKSua7NcWNiBYWv18ZNRG6aopA4zdwmtiKqML4igKLBr80rmCsLcdG4aeTx1mNsvc0UcQj3DJToUqKXJzZqRY5jbTXMdJZ4jdJTD2rgeWpmmQCraNfzSCGtodbGVf8g35LEU+VW1XD0aIYgk56OYlmHSGZuvSXSIjKY5FIfaexfGEyVqdJ1JXOjFrWUNYqwAKtmYa24A9ci6e5pStQdSrLRotTRXZ7huWWrT51iSq5QuvECWyIjKYKQWD2HUSvXqF1bl1o5tCMrUkKtYdIPEai0wNu7mNXNZ1dVeogp63IsuI5VWOnlZSV9MtkRGUxNlIKjuynjQxJRFq5mu9MsC6FSqq68CRcHN1qJOxEkzakREgREQI/bG11w607i7VKqUkHW1Q2Fz0AC5PdPCvtwpXpYdkHKVi5SxuuSmoYsdLgkkDL36zM2lsxK6qHHkOtRCOKuhupH/eBM8KmxFaolUsxqU2YoxtzQ6BGUC1shABt163mUUiHrb8gU1rCiTTWpUp4ghtaPJuqM4FueoLA9BsbzIxe+NOm9NHZFNUA0yS2R71CtlqZcoNgDra+Yd8kMFsClSXKo5p5TMDY5zWYNULaakkd3RaedPduktJaILGkqKgptlK2Uki1xcNra9+AHSLy3icWNs3eRq1etRCoGpVWpkZzcoqoS4Frcaii1+vWY2yN8GrnBjklXxlazeUTk5E2tw51/RaSOG3cWm9RkqVAalXln8jViFBAOW4XmLpfW0x8FudSpeL5KlS+HWotMkodKpu+bm69kvunFPypflpU8XGI5AMgqVFqhWJZKdKpybVFFudbysumnTpLTh6ORFW5OUAXY3JsLXJ6SZH7L3ep0FCqzFQahs+U35Vsz35o0vMYr5jBx+8rolKoq03p1atOmrBjrylRkzDTgAFPbmtpadX3mqriThmSmKnJI63ZrMzO65AcumiE37dRMypuvRNGlRGZUo1FqUwpGhRiyjUHmgnhO+I3fR6z1s9RXemKRyldFUlhlups12Ost4nFGUd73bEtR5JSRieQ0Y3yikKhqai1hcArxnts3ed3xBw9SmtOpfMmpIq0ecMycOcGWxXouJ6nc+jyhqZqmbxgYm910qBMmgy+SV0tM07Epk0mNy9Euab6ZhyisrDQWtZuFugSzOKcWNhdvGrUxFJEAei6AZzYMjgc/TouKnflHXIn8sq3injPJJl5XkrZm4+Mch1dRzei3bJvDbu0qdcVlLB+TFI2ygMoOYFgF1a/TMf8kaPi3i2apyfKcrxXNm5TleOXhn14dkROP47nFj4rfFUTE1cl6eFqilU85jdA5XoAGfgeOU8J2bed1xPIOiqHI8XqXJFSzKKikfRcBgQOkTNr7t0W5UEHLWdXqrpld1y2J0vrkW4Fr27Tf3rbGpvbOC2WqKyk2urg3FrDh0dxMl4rxYvy+PGauHy2KUhVQng+rBwP8pyD+I9U9t3NqHE4WlXZQpqKGyg3Av0XPGeVXdmk1SnVuwqIKgzDKCwq+Xn5vO7Oq09dk7DTDrTRHcpTTk0ViCALg3NgLnQamSdtcDi8tr7YelXw1JVU8u7qS1+bkpl72HHhaRDb+D8wcoUPUr06hbMcjYcMSRbygbacOMn8fsdK1SjUYsGolmTKRa7KUNwQb6EzFG6lAGiVzLyLVGWxBu1UEVGfMDmJzH1yxONcTix6+9Ip4inh6uWnUfJa4fI5Y2YU6lrXHQG49kmcfWZaTsgBYAlQb2J6Abdcx6exlAszu4urWcgjMpDA8NNQDpaZmIo5lK3Iv0i1/eCJjNCpYLfpquTLTUZsLUrNcnSpSID0+4FuMkk3ifxSniTTuGoiqyoGYi5S9gNWChyes5Z7091aC1A4BFlqpluMpWu/KVbi19W7dJ7YXYaU6SUleoFpqqobi6qhUgXA18kA3vcDvmUzj8iLQlTflcuHdGptTq1KiM4D8wU6bVLlDZg3NsV7QbzJxW8lVMQlBlphno5weeQahqimi6cFJYG54dsz8Ru5Sd6bksHpu1QEZRd2TkyWGWx5mk6/k2nKCrylTlBTanmut8r1OUPFbXzcD0WFovE4vDD70K2LOGbmVATzXVwWUJmzU3tlcdmhtfqk9MKjstVK85myksocg5SQV0Nr8CRa/TM2YzXyUiIkCIiAiIgIiICIiAiIgIiICIiAiIgIiICIiAiIgIiICIiAiIgIiICIiB/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6390" name="AutoShape 6" descr="data:image/jpg;base64,/9j/4AAQSkZJRgABAQAAAQABAAD/2wCEAAkGBhMSERUUExQWFRUWFxcXGBcSGBgXGxsXIBoYGBUXGRgYHyYeHhwlHBYYHy8gJCcpLCwsFh4xNTAqQSYtLCoBCQoKDgwOGA8PGikcHBwsKSwqLSwpLCwsLDUpLDUsLCwsLC80KSwsLCwsKiwpLCwsKSwpKiwsKSwpLCk1LCwsKf/AABEIAHgAmgMBIgACEQEDEQH/xAAcAAABBQEBAQAAAAAAAAAAAAAAAgMEBQYHCAH/xABMEAACAQIDBAUFCQwJBQAAAAABAhEAAwQSIQUGMUETIlFhcSMyUoGRBxQVVHKTlLHSFjNCVXOCobLB0eHiFyQ1U2KDkrPwNENEY6L/xAAZAQEBAQEBAQAAAAAAAAAAAAAAAQIDBAX/xAAoEQACAgECBQQCAwAAAAAAAAAAAQIRAxIhIjFBUZEEE2HwQoEy0fH/2gAMAwEAAhEDEQA/AO40UUUAUUUUAUUV8JoD7XxmAEkwO+qbaG8IGlvU+keHqHOqLEYtnMsxPidPZwqWWjV3dsWl4uD4a/VS8Hj0uzkMxx0isjawjt5qsfAftq/3fwjpnzqRMRPrqJguKKKK0QKKKKAKKKKAKKKKAKKKKAKKKKAKKKKA+MwAk8BWX2rtc3DlXRPr7z3d1Sd4do69Gp0/C/YKg7K2abza6KOJ/YO+st9CicDsx7p00HNjw/ia0OE2NbTlmPa2vsHAVNtWgoAAgDgBXy7eVRLEAdpqpULF0VTX95kGiqW7zoP31G+6dvQX2mlkNFRVNh95UOjKV7xqP31bWbysJUgjtFWwLooooAooooAooooAooooAooqt27vDYwaB77FVZsoIVm1gmIUE8AaqTeyBZU3fchSQJMaDtPKsr/Sps7+9f5q79mtFsja9vE2lu2iSjTBIKnQkHRgDxFVwkuaoiaZnW2VfYyUMk6kxWnweFFtAo5fpPM0xtnbdnCWjdvuEQczxJ5BQNSe4VSbH3wu4xDdw2EY2ZIV71xbWeNCVWGMTzMVI43Vhy6GhxuMW0hZvUO09lZHHY9rrSx8ByHhUTbm9gzxfU2ANAXIa3PPyiys+MVF2btRMQhe2cyZmUHtymCR3TWXGXPoVNE0GiacwuEe4YQT+zxNWP3NXYmV8JP7qyaKrNUnBY9rZlT4jkfGmsVg3tmHUj6j4GomLxwtrJDnWPJqzn2LrHfUpkN7gcaLqBh6x2HsqRXMsJ7ouGwtwdKbqBhqHtXBI7RI5GrzC+61s246ot4yzBRmtuBJMCSRAHfXdY5tXTMa49zY0UVX7d29Zwdk3r7ZUBAmCSSTAAA1P8KyleyNFhRWJ/pj2Z/ev80/7q1Oy9qrfUsq3FAMeVttbJ0mQGAkd9alCUeaoiknyJtFFFYKFZvfrH9DYRvfN3DTcAz2bPTk9VuqVgwNJnurSVm9+8SUsIRexFnygGbCWumY9VtCsGF7+0Ctw/kiPkYY70n8a4z6B/JXRN0cV0mERume/Jbyl230THrEapAiOHqrnY2s/wAf2t9C/kre7vXmbASLl662W5D4lOjuEy0SkCOwacIrtlW33+kYjzOEe6Tve2Oxrwx6G0xS0vKAYLx2sRM9kV2rcK9k2Nh2HKzPrk/trzNJmvSW539h4f8AJD9avV6yChiil0OWF3JsgYzCLdRkuDMrAhgez9/fVZufsdrNnoOJF24FJ5gt1T6wRVxNTdjjy6eP7DXylJ6dPRnqrezVYLBraQKvrPaeZp+iitEGMZhFuIVbnz7D2isVetFGKniCQa3lZDbv39/V+qKzIqMNvdsT30zIPPGHLJ8oXBp6xI9dcjzkGOEe2u7R/W/8g/7grm/uj7snDX1uqPJ4jM6xwDgxcX29b87ur6fosu/tv9HlzQ/I7T7mW9Pv3AozGbtrydztJA0b84QfGaovdXbp7OJHFMJaVj+XuMgT/TbLH/MFc39y/fEYDFE3J6G4pV4E6iTbIHbOn51dQ3swLW9g4lrn326vTXflvcQ5fzRlTwQVieL2sy7NqjUZaoHn9X19devMH97T5K/UK8hJ51evcH97T5K/UK6+v/H9mcHUeooor5h6QrOb84jJYQ58WnlAJwCB381tGBB6vf2xWjqt27sY4m2EF+9Yhs2bDsEY6EZSSDprPqFai0mrI+RzcbUPxjbn0dfsV0HdK7mwqEtiG1bXGKFu+cfOAA07NOEVVf0ft+MdofPD7NaHZGzegtC2bty7E9e82ZzJJ1MDhMV1ySi1sZimjzd7oW6zYHHXEyxbcl7R5FCZie1TIjw7a7huFZz7Gw69tk+2WirnePdjD4610WITMOKkaMp7VPI/oPOqvd7drE4G10Fq/bu2gTk6ZGDICZIlGhhJ7BXTLn93GovmjMYaZNlRevBQWYwoEknkKRszEOoV20ac4B0gTKqe8CAfXT21dhMl2br9IJzIqrktg8fNkkkHgWJjSIpJFeLZbHY3OFxIuIGXgf0d1PViMHj3tGVMdo5HxFWf3UPHmLPifqq2KL/E4lbalm4D/kVib98uzMeZn+FO4zaD3T1j4AaAeqoOIw5dYDshmZSJ8OsCKy9wR/8Ayx+QP+4Ku99N0ffmzDaA8qi9Jb+WASV9YJX1iqvZe6zXbwb3xfkLBbyfmzMeZ2xW72fgmtqQ125dkzN3LI7hlUCK6xelqUXyMtXszzv7lm7XvraNsMPJ2fKvI9E9RT4tGnYDXZ/dT/snFfIX9dKsdg7qWcJdxFy2NcRcznSIEeaO7MWb87ur7vFuwuMRrdy7dW2yhWS2VCtrMmVJnhwPKvTkz68il0VHOMNMWjymG1r19gvvafJX6hWC/oL2f6V/5wfZrb7L2cbKlTduXeEdKVJAAiBlUaVr1WaOWtPQmODjdk2iiivEdgqt25h8S6KMLdt2mnrG7bNwFYOgAIgzFWVJZwOJA8aqdAyvwZtf45hvo7fbr78F7W+OYf6Mft1pzfX0h7RQMQvpD2j/AJzrWt9l4RKMx8F7W+O4f6Mft0fBW1vjuH+jfz1qVug8CD4Hvj66SMQsxmWeESOPZTW+y8IUZDF7u7UuCGxuHPP/AKb+es9i9jbRttlfE2fmND3jWuo9MvaOfMctTTeJtI4yvBBMa9vHTvprfZeEKOVHAY/41a+Y/jR7wx/xq18x/Gt7i92h+A8TwD/vqH9zz+nb7PO9Z5VNcuy8IaV9ZjveGP8AjVr5j+NSMJsbaNw5VxNsn8h+k61ssPu8vF7gIHEJHrkmrnCW7adVMo7gRPr58x7aa32XhCl9ZlcJu1tO2IXHWROp/qw+vNUj4H2r8ftfRR9qtS1wDiQOetJ6dYnMI7ZEe311db+PCFGY+B9q/H7X0Ufao+B9q/jC19FH2q04vrMZhPiO2Pr0oOJX0l9oprfx4QozHwNtX8YWvoo+1VxsPCYm2rDE31vsT1SlsW4EaggEzrU44lPSXhPEcNNfDUe2lq4PAjSo5N/4KFUUUVkoVX7W2V0xtGQOjcvqJmUdI4/459VWFRsZj1tlAZLXGyqBzOVmPHTgpqr4BV4fdZENrKerauM6qygwhRlW0D6KliRxjhUYbm9S0vSDyQgEpObrW263W4eTiOU91Tb29NpQSA7R0mirJItuqXiBzyluHEgGJpN3e2wOZOlttI1R2VUdSdGXrjUTGs1viM7CLu6wy3VS4UFwrc0GiXQxfOonm+ViOZU+ka+YndQO7PnC5ryXeqsEZbXRFQZ0nzp5d9S7O8CNdFrK4Ysy6xEi2l08D6Lj1zTu0Nri0wXI7sUdwEAJIQoCBJGvXEDnUuRdisG5y5YNxpAt5WGhRraC2rL2EgEN2gxT1zdsm/0ou/8AdW9lKyM4tvaMdbQFWT5vvpV3em2FzhWdDae+GXLBtoAWIkzPWAjx7KBvTb6RLeR5uKGWMsQc8c//AFn2irxDYlYzZWdw+cg9GbZESILKxYCdG6uh8OyoGG3UCPbcXCSmQAEaELaayOfEh5J7gKk4feW06oYZS9w2srABluBSSjidDIy+JHaKYfe62q5nR1XyonqnW22VxofSIA8ai1chsLubtKXLqxWXt3GUDql0JIYjtKwD25VPKvmH3dKXzeFwSS5jJp1lsKY63ZZ/+u7Vabz2zcCQ0m41rMQMouqQChM8SNRyMHnpTuE3gt3LiooaW6YSY0NtgjA688wI7qcQ2Gdo7ti7cZ87DN0eg5G30mWO49JqOcd9OpsBPenvYmVyBCx4nQCfHTTsgdlK2jtxLDhXDarmzCIAzpb11nzri+qaj2N6bTBCQyh7htAsNM4OUgkSB3Tx5dlOKhsJwe7AtsTnmRcBlfSum7rrrqSD291It7phSCLjEC01qGljDNmPWZpMTABmKlbZ3hTDFQ6scysQViJWJXU8YJPgppFzea2tvpGVgud7cxMMrtbJMTCkodTpqJinFzGwxjt01u2raM8G2hQMF5G2LZkTw6qtHaoqw2ZsoWc8MTnOaCSQDrOUMTlBngDHZFRPuoTTqNrdayPN89eknnw8mdf8Q74m7O2sl4uFkG22VgwKkHXkfDjwPI1HqrcbE2iiislCmr+GV4zAGDI7jBEg8jBI9dFFAITZ9sGQgBmZHiCfaQCe2KQ2yrRAXIIEEDkIIIgcoKg6dgoopYEjYtkHN0YmSZ1mSApMzzVQPAU/cwiMwcqCyggHmASCQPEqPYK+0VbA1c2XabjbXzWSI/BbV1jsJ40htjWSQxtqWEQTxETEHuzN7TRRS2Bx9m2jxRT1g3D8IZSrfKGVdePVFJOybP8Adr+GdR6etzT/ABc6KKWBfwfb9BeM8Oc5s3jOs8ZpsbIshs3Rrm7Y+SD+on+kdlFFLA7dwSMwZlBYCASJ0kN+sqnxA7KRa2baWMqARwjxzfWZ8aKKlgXicElzR1DaR1hOnOgYG2OCgaltNNTJY+skk9smiigG/gq1p1F0JYdxObMR2E5mn5Rp+zYVBCgAcNOzkPCiigHKKKKA/9k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aphicFrame>
        <p:nvGraphicFramePr>
          <p:cNvPr id="33" name="Tabela 32"/>
          <p:cNvGraphicFramePr>
            <a:graphicFrameLocks noGrp="1"/>
          </p:cNvGraphicFramePr>
          <p:nvPr/>
        </p:nvGraphicFramePr>
        <p:xfrm>
          <a:off x="6049094" y="8929142"/>
          <a:ext cx="8424936" cy="9450869"/>
        </p:xfrm>
        <a:graphic>
          <a:graphicData uri="http://schemas.openxmlformats.org/drawingml/2006/table">
            <a:tbl>
              <a:tblPr/>
              <a:tblGrid>
                <a:gridCol w="2534210"/>
                <a:gridCol w="3095723"/>
                <a:gridCol w="2795003"/>
              </a:tblGrid>
              <a:tr h="145798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PT" sz="1900" b="1" dirty="0" smtClean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900" b="1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CLASSIFICAÇÃO </a:t>
                      </a:r>
                      <a:r>
                        <a:rPr lang="pt-PT" sz="1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DAS ÁREAS DO CONHECIMENTO</a:t>
                      </a:r>
                      <a:endParaRPr lang="pt-PT" sz="19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“FOS 2007/OCDE”</a:t>
                      </a:r>
                      <a:endParaRPr lang="pt-PT" sz="19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90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PROVA  </a:t>
                      </a:r>
                      <a:r>
                        <a:rPr lang="pt-PT" sz="1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 VALIDAÇÃO DO CONHECIMENTO BASEADA </a:t>
                      </a:r>
                      <a:r>
                        <a:rPr lang="pt-PT" sz="190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EM: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PT" sz="19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149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CIÊNCIAS EXACTAS E NATURAIS</a:t>
                      </a: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 objecto/património em si mesmo na sua materialidade.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 PROCESSO BIOLÓGICO DE MEMÓRIA</a:t>
                      </a:r>
                      <a:r>
                        <a:rPr lang="pt-PT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PT" sz="13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SOCIAIS</a:t>
                      </a: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 relação do objecto/património com a sociedade, o território e o indivíduo.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 PROCESSO DE PATRIMONIZAÇÃO E 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PROCESSO DE MUSEALIZAÇÃO</a:t>
                      </a:r>
                      <a:r>
                        <a:rPr lang="pt-PT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PT" sz="13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HUMANIDADES</a:t>
                      </a: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 objecto/património é o pretexto e fonte para fazer História, Filosofia e Arte.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 REFLEXÃO ESTÉTICA, FILOSÓFICA E HISTÓRICA</a:t>
                      </a: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366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EMPIRISMO/POSITIVISMO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Repetição e predição empírica do fenómeno com base numa descrição matemática ou físico-química repetível por outros observadores/ investigadores. </a:t>
                      </a: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POSITIVISMO &amp; FENOMENOLOGIA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Regularidade estatística.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Probabilidade.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Grelhas de análise e recolha de dados empíricos (observação participante, inquérito, entrevista, método das representações, método ‘Paulo Freire’, </a:t>
                      </a:r>
                      <a:r>
                        <a:rPr lang="pt-PT" sz="1300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etnometodologia</a:t>
                      </a: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pt-PT" sz="1300" i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ground</a:t>
                      </a:r>
                      <a:r>
                        <a:rPr lang="pt-PT" sz="1300" i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PT" sz="1300" i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theory</a:t>
                      </a: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modelo ‘Paul Ricoeur’, e outros métodos em ciências sociais). </a:t>
                      </a: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FENOMENOLOGIA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Retórica.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Coerência argumentativa.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Conjectura introspectiva.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 critério da prova não está fora da opinião/afirmação do observador.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 relação do fenómeno/fonte com a causa baseia-se na opinião do observador/investigador podendo variar consoante os observadores sem que essas diferenças de opinião percam a validade. </a:t>
                      </a: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172916">
                <a:tc>
                  <a:txBody>
                    <a:bodyPr/>
                    <a:lstStyle/>
                    <a:p>
                      <a:endParaRPr lang="pt-PT" sz="13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“</a:t>
                      </a:r>
                      <a:r>
                        <a:rPr lang="fr-FR" sz="1300" i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 </a:t>
                      </a:r>
                      <a:r>
                        <a:rPr lang="fr-FR" sz="1300" i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musèologie</a:t>
                      </a:r>
                      <a:r>
                        <a:rPr lang="fr-FR" sz="1300" i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… discipline émergente se situe à l’intersection de différents domaines des Sciences Sociales</a:t>
                      </a:r>
                      <a:r>
                        <a:rPr lang="fr-FR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.”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(Gob, A. &amp;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Drouguet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N., 2006/2010) </a:t>
                      </a:r>
                      <a:endParaRPr lang="pt-PT" sz="13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 </a:t>
                      </a:r>
                      <a:endParaRPr lang="pt-PT" sz="13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“</a:t>
                      </a:r>
                      <a:r>
                        <a:rPr lang="en-US" sz="1300" i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The first is a call to understand the meanings of museum objects as situated and contextual rather inherent.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” (Sharon Macdonald, “Expanding Museum Studies” in </a:t>
                      </a:r>
                      <a:r>
                        <a:rPr lang="en-US" sz="1300" i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 Companion to Museum Studies,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2006, p.2). </a:t>
                      </a:r>
                      <a:endParaRPr lang="pt-PT" sz="13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3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8228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Conservação e Restauro.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Física, biologia, engenharia.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Estudo da memória a nível da biologia molecular. </a:t>
                      </a: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Museologia, Nova Museologia, Ecomuseologia (Mayrand; Varine), Economuseologia (C. </a:t>
                      </a:r>
                      <a:r>
                        <a:rPr lang="pt-PT" sz="1300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Symard</a:t>
                      </a: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 Sociomuseologia (Moutinho; Primo; ULHT).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Antropologia, Sociologia, Psicologia, Gestão, Ciências da Educação, Serviços educativos. </a:t>
                      </a: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História e Arqueologia.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3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Reflexões estéticas e filosóficas acerca dos objectos e do património. </a:t>
                      </a:r>
                    </a:p>
                  </a:txBody>
                  <a:tcPr marL="43398" marR="43398" marT="22003" marB="220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pSp>
        <p:nvGrpSpPr>
          <p:cNvPr id="37" name="Grupo 36"/>
          <p:cNvGrpSpPr/>
          <p:nvPr/>
        </p:nvGrpSpPr>
        <p:grpSpPr>
          <a:xfrm>
            <a:off x="432470" y="6321229"/>
            <a:ext cx="9361040" cy="2530042"/>
            <a:chOff x="864518" y="5760790"/>
            <a:chExt cx="9361040" cy="2530043"/>
          </a:xfrm>
        </p:grpSpPr>
        <p:pic>
          <p:nvPicPr>
            <p:cNvPr id="9" name="Picture 8" descr="canclini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4798" y="5760790"/>
              <a:ext cx="2496145" cy="17807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905078" y="7432599"/>
              <a:ext cx="1792864" cy="535069"/>
            </a:xfrm>
            <a:prstGeom prst="rect">
              <a:avLst/>
            </a:prstGeom>
            <a:noFill/>
          </p:spPr>
          <p:txBody>
            <a:bodyPr wrap="square" lIns="209855" tIns="104927" rIns="209855" bIns="104927" rtlCol="0">
              <a:spAutoFit/>
            </a:bodyPr>
            <a:lstStyle/>
            <a:p>
              <a:r>
                <a:rPr lang="pt-PT" sz="2100" dirty="0" smtClean="0"/>
                <a:t>Peter Davis</a:t>
              </a:r>
              <a:endParaRPr lang="en-US" sz="21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68774" y="7432599"/>
              <a:ext cx="2376264" cy="535069"/>
            </a:xfrm>
            <a:prstGeom prst="rect">
              <a:avLst/>
            </a:prstGeom>
            <a:noFill/>
          </p:spPr>
          <p:txBody>
            <a:bodyPr wrap="square" lIns="209855" tIns="104927" rIns="209855" bIns="104927" rtlCol="0">
              <a:spAutoFit/>
            </a:bodyPr>
            <a:lstStyle/>
            <a:p>
              <a:r>
                <a:rPr lang="pt-PT" sz="2100" dirty="0" smtClean="0"/>
                <a:t>Garcia </a:t>
              </a:r>
              <a:r>
                <a:rPr lang="pt-PT" sz="2100" dirty="0" err="1" smtClean="0"/>
                <a:t>Canclini</a:t>
              </a:r>
              <a:endParaRPr lang="en-US" sz="2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4518" y="7432599"/>
              <a:ext cx="1728192" cy="858234"/>
            </a:xfrm>
            <a:prstGeom prst="rect">
              <a:avLst/>
            </a:prstGeom>
            <a:noFill/>
          </p:spPr>
          <p:txBody>
            <a:bodyPr wrap="square" lIns="209855" tIns="104927" rIns="209855" bIns="104927" rtlCol="0">
              <a:spAutoFit/>
            </a:bodyPr>
            <a:lstStyle/>
            <a:p>
              <a:r>
                <a:rPr lang="pt-PT" sz="2100" dirty="0" smtClean="0"/>
                <a:t>Paulo Freire</a:t>
              </a:r>
              <a:endParaRPr lang="en-US" sz="2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77286" y="7432599"/>
              <a:ext cx="2448272" cy="535069"/>
            </a:xfrm>
            <a:prstGeom prst="rect">
              <a:avLst/>
            </a:prstGeom>
            <a:noFill/>
          </p:spPr>
          <p:txBody>
            <a:bodyPr wrap="square" lIns="209855" tIns="104927" rIns="209855" bIns="104927" rtlCol="0">
              <a:spAutoFit/>
            </a:bodyPr>
            <a:lstStyle/>
            <a:p>
              <a:r>
                <a:rPr lang="pt-PT" sz="2100" dirty="0" smtClean="0"/>
                <a:t>Hugues de Varine</a:t>
              </a:r>
              <a:endParaRPr lang="en-US" sz="2100" dirty="0"/>
            </a:p>
          </p:txBody>
        </p: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93310" y="5820183"/>
              <a:ext cx="1656184" cy="1740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9505478" y="6180128"/>
            <a:ext cx="5184575" cy="1596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3600" dirty="0" smtClean="0">
                <a:latin typeface="Arial" pitchFamily="34" charset="0"/>
                <a:cs typeface="Arial" pitchFamily="34" charset="0"/>
              </a:rPr>
              <a:t>Documentos de base</a:t>
            </a:r>
          </a:p>
          <a:p>
            <a:r>
              <a:rPr lang="pt-PT" sz="1800" dirty="0" smtClean="0">
                <a:latin typeface="Arial" pitchFamily="34" charset="0"/>
                <a:cs typeface="Arial" pitchFamily="34" charset="0"/>
              </a:rPr>
              <a:t>Declaração da Santiago 1972 UNESCO/ICOM</a:t>
            </a:r>
          </a:p>
          <a:p>
            <a:r>
              <a:rPr lang="pt-PT" sz="1800" dirty="0" smtClean="0">
                <a:latin typeface="Arial" pitchFamily="34" charset="0"/>
                <a:cs typeface="Arial" pitchFamily="34" charset="0"/>
              </a:rPr>
              <a:t>Declaração de Caracas  1992 UESCO/ICOM</a:t>
            </a:r>
          </a:p>
          <a:p>
            <a:r>
              <a:rPr lang="pt-PT" sz="1800" dirty="0" smtClean="0">
                <a:latin typeface="Arial" pitchFamily="34" charset="0"/>
                <a:cs typeface="Arial" pitchFamily="34" charset="0"/>
              </a:rPr>
              <a:t>Declaração de Quebeque 1984-MINON/ICOM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11" name="Picture 27" descr="http://t2.gstatic.com/images?q=tbn:ANd9GcQZKdtRymYtfpUlkzFz2ICF-Jl4vimob2mHyMXyzh-X384vPM4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8654" y="15121830"/>
            <a:ext cx="1788030" cy="1419953"/>
          </a:xfrm>
          <a:prstGeom prst="rect">
            <a:avLst/>
          </a:prstGeom>
          <a:noFill/>
        </p:spPr>
      </p:pic>
      <p:pic>
        <p:nvPicPr>
          <p:cNvPr id="16392" name="Picture 8" descr="http://mpr.icom.museum/design/icom-circle-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47068" y="15121830"/>
            <a:ext cx="1569978" cy="14225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4099" name="Picture 3" descr="C:\Documents and Settings\Proprietário-de-HP\Ambiente de trabalho\WEB Cabo verde MINOM\logo_Mino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8654" y="16706005"/>
            <a:ext cx="3528392" cy="16537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cxnSp>
        <p:nvCxnSpPr>
          <p:cNvPr id="39" name="Straight Connector 38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3970397" y="3601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1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431626" y="712679"/>
            <a:ext cx="12096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6000" dirty="0" smtClean="0"/>
              <a:t>Departamento de Museologia</a:t>
            </a:r>
          </a:p>
        </p:txBody>
      </p:sp>
      <p:graphicFrame>
        <p:nvGraphicFramePr>
          <p:cNvPr id="43009" name="Object 1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43009" r:id="rId9" imgW="4276725" imgH="1181100" progId="">
              <p:embed/>
            </p:oleObj>
          </a:graphicData>
        </a:graphic>
      </p:graphicFrame>
      <p:pic>
        <p:nvPicPr>
          <p:cNvPr id="43011" name="Picture 3" descr="http://ghiraldelli.pro.br/wp-content/uploads/2011/03/20080830-Paulo_Freir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502" y="6264846"/>
            <a:ext cx="1237054" cy="1810223"/>
          </a:xfrm>
          <a:prstGeom prst="rect">
            <a:avLst/>
          </a:prstGeom>
          <a:noFill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17047" y="6336854"/>
            <a:ext cx="1728192" cy="176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518" y="7849022"/>
            <a:ext cx="4536926" cy="241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11521702" y="7632998"/>
            <a:ext cx="2808312" cy="11233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648494" y="764335"/>
            <a:ext cx="11432470" cy="1135221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6000" dirty="0" smtClean="0"/>
              <a:t>Formação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648495" y="2952478"/>
            <a:ext cx="9000999" cy="4766984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2300" b="1" dirty="0" smtClean="0"/>
              <a:t>Doutoramento</a:t>
            </a:r>
          </a:p>
          <a:p>
            <a:r>
              <a:rPr lang="pt-PT" sz="2100" b="1" dirty="0" smtClean="0">
                <a:solidFill>
                  <a:srgbClr val="FF0000"/>
                </a:solidFill>
              </a:rPr>
              <a:t> </a:t>
            </a:r>
            <a:r>
              <a:rPr lang="pt-PT" sz="2100" b="1" dirty="0"/>
              <a:t>Programa de Doutoramento em Museologia (3º Ciclo)</a:t>
            </a:r>
            <a:endParaRPr lang="en-US" sz="2100" dirty="0"/>
          </a:p>
          <a:p>
            <a:r>
              <a:rPr lang="pt-PT" sz="2100" dirty="0"/>
              <a:t> </a:t>
            </a:r>
            <a:r>
              <a:rPr lang="pt-PT" sz="2100" dirty="0" smtClean="0"/>
              <a:t>Coordenação </a:t>
            </a:r>
            <a:r>
              <a:rPr lang="pt-PT" sz="2100" dirty="0"/>
              <a:t>científica: </a:t>
            </a:r>
            <a:r>
              <a:rPr lang="pt-PT" sz="2100" dirty="0" err="1"/>
              <a:t>Profª</a:t>
            </a:r>
            <a:r>
              <a:rPr lang="pt-PT" sz="2100" dirty="0"/>
              <a:t>. Doutora Judite Santos Primo</a:t>
            </a:r>
            <a:endParaRPr lang="en-US" sz="2100" dirty="0"/>
          </a:p>
          <a:p>
            <a:r>
              <a:rPr lang="pt-PT" sz="2100" dirty="0"/>
              <a:t>Despacho nº 9288-AE/2007, Diário da República 2ª série – nº 97 – 21 de Maio de 2007. Alterado pelo Despacho nº 1826/2010, Diário da República 2ª série – nº 17 – 26 de Janeiro de 2010.</a:t>
            </a:r>
            <a:endParaRPr lang="en-US" sz="2100" dirty="0"/>
          </a:p>
          <a:p>
            <a:endParaRPr lang="pt-PT" sz="2100" b="1" dirty="0" smtClean="0"/>
          </a:p>
          <a:p>
            <a:r>
              <a:rPr lang="pt-PT" sz="2100" b="1" dirty="0" smtClean="0"/>
              <a:t>Mestrado</a:t>
            </a:r>
          </a:p>
          <a:p>
            <a:r>
              <a:rPr lang="pt-PT" sz="2100" dirty="0"/>
              <a:t>Coordenação científica: </a:t>
            </a:r>
            <a:r>
              <a:rPr lang="pt-PT" sz="2100" dirty="0" err="1"/>
              <a:t>Profº</a:t>
            </a:r>
            <a:r>
              <a:rPr lang="pt-PT" sz="2100" dirty="0"/>
              <a:t>. Doutora Judite Santos Primo</a:t>
            </a:r>
            <a:endParaRPr lang="en-US" sz="2100" dirty="0"/>
          </a:p>
          <a:p>
            <a:r>
              <a:rPr lang="pt-PT" sz="2100" b="1" dirty="0"/>
              <a:t>Portaria nº 955/2005</a:t>
            </a:r>
            <a:r>
              <a:rPr lang="pt-PT" sz="2100" dirty="0"/>
              <a:t>. Considerando o Despacho nº 13132/2006 (2 Série), Diário da República de 22 de Junho de 2006, o 2º ciclo de museologia foi </a:t>
            </a:r>
            <a:r>
              <a:rPr lang="pt-PT" sz="2100" b="1" dirty="0"/>
              <a:t>Adequado a Bolonha pelo Despacho nº 22 448/2008</a:t>
            </a:r>
            <a:r>
              <a:rPr lang="pt-PT" sz="2100" dirty="0"/>
              <a:t>, Diário da República – 2ª série – de 29 de Agosto de 2008 e </a:t>
            </a:r>
            <a:r>
              <a:rPr lang="pt-PT" sz="2100" b="1" dirty="0"/>
              <a:t>Alterado pelo Despacho nº 1914/2010</a:t>
            </a:r>
            <a:r>
              <a:rPr lang="pt-PT" sz="2100" dirty="0"/>
              <a:t> do Diário da República 2ª série – nº 18 de 27 de Janeiro de 2010</a:t>
            </a:r>
            <a:r>
              <a:rPr lang="pt-PT" sz="2100" dirty="0" smtClean="0"/>
              <a:t>.</a:t>
            </a:r>
            <a:r>
              <a:rPr lang="pt-PT" sz="2100" b="1" dirty="0"/>
              <a:t> </a:t>
            </a:r>
            <a:endParaRPr lang="en-US" sz="2300" dirty="0"/>
          </a:p>
        </p:txBody>
      </p:sp>
      <p:sp>
        <p:nvSpPr>
          <p:cNvPr id="11" name="TextBox 10"/>
          <p:cNvSpPr txBox="1"/>
          <p:nvPr/>
        </p:nvSpPr>
        <p:spPr>
          <a:xfrm>
            <a:off x="10225558" y="5030322"/>
            <a:ext cx="4248472" cy="255099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209841" tIns="104921" rIns="209841" bIns="104921" rtlCol="0">
            <a:spAutoFit/>
          </a:bodyPr>
          <a:lstStyle/>
          <a:p>
            <a:pPr algn="r"/>
            <a:r>
              <a:rPr lang="pt-PT" sz="2400" b="1" dirty="0" smtClean="0"/>
              <a:t>Principais  Protocolos</a:t>
            </a:r>
          </a:p>
          <a:p>
            <a:pPr algn="r"/>
            <a:r>
              <a:rPr lang="pt-PT" sz="1600" dirty="0"/>
              <a:t>Associação Portuguesa de Museologia - APOM </a:t>
            </a:r>
            <a:endParaRPr lang="en-US" sz="1600" dirty="0"/>
          </a:p>
          <a:p>
            <a:pPr algn="r"/>
            <a:r>
              <a:rPr lang="pt-PT" sz="1600" dirty="0"/>
              <a:t>Associação Brasileira de Museologia </a:t>
            </a:r>
            <a:r>
              <a:rPr lang="pt-PT" sz="1600" dirty="0" smtClean="0"/>
              <a:t>– </a:t>
            </a:r>
            <a:r>
              <a:rPr lang="pt-PT" sz="1600" dirty="0"/>
              <a:t>ABM</a:t>
            </a:r>
            <a:endParaRPr lang="en-US" sz="1600" dirty="0"/>
          </a:p>
          <a:p>
            <a:pPr algn="r"/>
            <a:r>
              <a:rPr lang="pt-PT" sz="1600" dirty="0" smtClean="0"/>
              <a:t>Ministério </a:t>
            </a:r>
            <a:r>
              <a:rPr lang="pt-PT" sz="1600" dirty="0"/>
              <a:t>da Cultura do Brasil - MINC </a:t>
            </a:r>
            <a:endParaRPr lang="en-US" sz="1600" dirty="0"/>
          </a:p>
          <a:p>
            <a:pPr algn="r"/>
            <a:r>
              <a:rPr lang="pt-PT" sz="1600" dirty="0" smtClean="0"/>
              <a:t>MINOM </a:t>
            </a:r>
            <a:r>
              <a:rPr lang="pt-PT" sz="1600" dirty="0"/>
              <a:t>/ ICOM- </a:t>
            </a:r>
            <a:endParaRPr lang="en-US" sz="1600" dirty="0"/>
          </a:p>
          <a:p>
            <a:pPr algn="r"/>
            <a:r>
              <a:rPr lang="pt-PT" sz="1600" dirty="0" smtClean="0"/>
              <a:t>Universidade de São Paulo, Museu </a:t>
            </a:r>
            <a:r>
              <a:rPr lang="pt-PT" sz="1600" dirty="0"/>
              <a:t>de Arqueologia e Etnologia - MAE </a:t>
            </a:r>
            <a:endParaRPr lang="en-US" sz="1600" dirty="0"/>
          </a:p>
          <a:p>
            <a:pPr algn="r"/>
            <a:r>
              <a:rPr lang="pt-PT" sz="1600" dirty="0"/>
              <a:t>Universidade do Rio de Janeiro - UNIRIO</a:t>
            </a:r>
            <a:endParaRPr lang="en-US" sz="1600" dirty="0"/>
          </a:p>
          <a:p>
            <a:pPr algn="r"/>
            <a:r>
              <a:rPr lang="pt-PT" sz="1600" dirty="0"/>
              <a:t>Universidade Federal da </a:t>
            </a:r>
            <a:r>
              <a:rPr lang="pt-PT" sz="1600" dirty="0" err="1" smtClean="0"/>
              <a:t>Bahia–</a:t>
            </a:r>
            <a:r>
              <a:rPr lang="pt-PT" sz="1600" dirty="0" smtClean="0"/>
              <a:t> </a:t>
            </a:r>
            <a:r>
              <a:rPr lang="pt-PT" sz="1600" dirty="0"/>
              <a:t>UFBA</a:t>
            </a:r>
            <a:r>
              <a:rPr lang="pt-PT" sz="1400" dirty="0"/>
              <a:t> </a:t>
            </a:r>
            <a:endParaRPr lang="en-US" sz="1400" dirty="0"/>
          </a:p>
        </p:txBody>
      </p:sp>
      <p:pic>
        <p:nvPicPr>
          <p:cNvPr id="12" name="Picture 3" descr="http://t2.gstatic.com/images?q=tbn:ANd9GcTw5Fl_2_rCCb6cIUrvRpqRujHtaqLQHDMtfGR-vw1GkjtmcW5kh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2902" y="8137054"/>
            <a:ext cx="2233095" cy="1779358"/>
          </a:xfrm>
          <a:prstGeom prst="rect">
            <a:avLst/>
          </a:prstGeom>
          <a:noFill/>
        </p:spPr>
      </p:pic>
      <p:pic>
        <p:nvPicPr>
          <p:cNvPr id="13" name="Picture 5" descr="http://t3.gstatic.com/images?q=tbn:ANd9GcTbDtTXJrGhKeEV4nBw0dFv0WLvEpkfByTi5ZbzCOzoglbaPBg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37725" y="10081270"/>
            <a:ext cx="2160240" cy="911547"/>
          </a:xfrm>
          <a:prstGeom prst="rect">
            <a:avLst/>
          </a:prstGeom>
          <a:noFill/>
        </p:spPr>
      </p:pic>
      <p:pic>
        <p:nvPicPr>
          <p:cNvPr id="15" name="Picture 9" descr="http://t3.gstatic.com/images?q=tbn:ANd9GcS7L7G84bh8v3JQ_BdLeHLmFE6wD7GAhL3zMU0lzXI_dV6PmWw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97765" y="12817574"/>
            <a:ext cx="1728192" cy="1711414"/>
          </a:xfrm>
          <a:prstGeom prst="rect">
            <a:avLst/>
          </a:prstGeom>
          <a:noFill/>
        </p:spPr>
      </p:pic>
      <p:pic>
        <p:nvPicPr>
          <p:cNvPr id="16" name="Picture 15" descr="http://t3.gstatic.com/images?q=tbn:ANd9GcRCTAigCJ1506A7H4Ho_90QcOPYxxURk1LA-4gyMyjvVWpwxMbXH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85738" y="11305406"/>
            <a:ext cx="2084599" cy="1113366"/>
          </a:xfrm>
          <a:prstGeom prst="rect">
            <a:avLst/>
          </a:prstGeom>
          <a:noFill/>
        </p:spPr>
      </p:pic>
      <p:pic>
        <p:nvPicPr>
          <p:cNvPr id="14338" name="Picture 2" descr="http://t2.gstatic.com/images?q=tbn:ANd9GcRM0f9eqbU-Ib1O2aJpC3sTfvj9BbD3oOf7Ce8aSljmT9W3agQwr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25757" y="14833798"/>
            <a:ext cx="2016224" cy="2117496"/>
          </a:xfrm>
          <a:prstGeom prst="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025757" y="17066046"/>
            <a:ext cx="2088232" cy="137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20502" y="9649222"/>
            <a:ext cx="4141145" cy="704334"/>
          </a:xfrm>
          <a:prstGeom prst="rect">
            <a:avLst/>
          </a:prstGeom>
        </p:spPr>
        <p:txBody>
          <a:bodyPr wrap="none" lIns="209841" tIns="104921" rIns="209841" bIns="104921">
            <a:spAutoFit/>
          </a:bodyPr>
          <a:lstStyle/>
          <a:p>
            <a:r>
              <a:rPr lang="pt-PT" sz="1600" dirty="0" smtClean="0">
                <a:latin typeface="Arial" pitchFamily="34" charset="0"/>
                <a:cs typeface="Arial" pitchFamily="34" charset="0"/>
              </a:rPr>
              <a:t>Doutoramento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Honoris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Causa</a:t>
            </a:r>
          </a:p>
          <a:p>
            <a:r>
              <a:rPr lang="pt-PT" sz="1600" dirty="0" smtClean="0">
                <a:latin typeface="Arial" pitchFamily="34" charset="0"/>
                <a:cs typeface="Arial" pitchFamily="34" charset="0"/>
              </a:rPr>
              <a:t>Ministro da Cultura do Brasil, Gilberto Gil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" descr="P10004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19" y="11414966"/>
            <a:ext cx="4085947" cy="327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P101037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510" y="15409862"/>
            <a:ext cx="4176464" cy="336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6"/>
          <p:cNvSpPr/>
          <p:nvPr/>
        </p:nvSpPr>
        <p:spPr>
          <a:xfrm>
            <a:off x="576486" y="18722230"/>
            <a:ext cx="4609502" cy="950567"/>
          </a:xfrm>
          <a:prstGeom prst="rect">
            <a:avLst/>
          </a:prstGeom>
        </p:spPr>
        <p:txBody>
          <a:bodyPr wrap="square" lIns="209855" tIns="104927" rIns="209855" bIns="104927">
            <a:spAutoFit/>
          </a:bodyPr>
          <a:lstStyle/>
          <a:p>
            <a:r>
              <a:rPr lang="pt-PT" sz="1600" dirty="0" smtClean="0"/>
              <a:t>I  CEAM - Curso de Estudos Aprofundados em Museologia, Rio de Janeiro, Museu Histórico Nacional     2008</a:t>
            </a:r>
            <a:endParaRPr lang="en-US" sz="1600" dirty="0"/>
          </a:p>
        </p:txBody>
      </p:sp>
      <p:sp>
        <p:nvSpPr>
          <p:cNvPr id="23" name="Rectangle 7"/>
          <p:cNvSpPr/>
          <p:nvPr/>
        </p:nvSpPr>
        <p:spPr>
          <a:xfrm>
            <a:off x="577476" y="14649254"/>
            <a:ext cx="3528394" cy="704346"/>
          </a:xfrm>
          <a:prstGeom prst="rect">
            <a:avLst/>
          </a:prstGeom>
        </p:spPr>
        <p:txBody>
          <a:bodyPr wrap="square" lIns="209855" tIns="104927" rIns="209855" bIns="104927">
            <a:spAutoFit/>
          </a:bodyPr>
          <a:lstStyle/>
          <a:p>
            <a:r>
              <a:rPr lang="pt-PT" sz="1600" dirty="0"/>
              <a:t>Seminário Alargado em Museologia Mindelo - Cabo </a:t>
            </a:r>
            <a:r>
              <a:rPr lang="pt-PT" sz="1600" dirty="0" smtClean="0"/>
              <a:t>Verde   2008</a:t>
            </a:r>
            <a:endParaRPr lang="en-US" sz="16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2529389" y="10051655"/>
            <a:ext cx="1728192" cy="446268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pt-PT" sz="2300" b="1" dirty="0" smtClean="0"/>
              <a:t>APOM</a:t>
            </a:r>
            <a:endParaRPr lang="pt-PT" sz="2300" b="1" dirty="0"/>
          </a:p>
        </p:txBody>
      </p:sp>
      <p:sp>
        <p:nvSpPr>
          <p:cNvPr id="26" name="Rectangle 6"/>
          <p:cNvSpPr/>
          <p:nvPr/>
        </p:nvSpPr>
        <p:spPr>
          <a:xfrm>
            <a:off x="5040982" y="18722230"/>
            <a:ext cx="4896544" cy="704334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pt-PT" sz="1600" dirty="0" smtClean="0"/>
              <a:t>II CEAM - Curso de Estudos Aprofundados em Museologia, </a:t>
            </a:r>
            <a:r>
              <a:rPr lang="pt-PT" sz="1600" dirty="0" err="1" smtClean="0"/>
              <a:t>Salvador-Bahia</a:t>
            </a:r>
            <a:r>
              <a:rPr lang="pt-PT" sz="1600" dirty="0" smtClean="0"/>
              <a:t>, Museu </a:t>
            </a:r>
            <a:r>
              <a:rPr lang="pt-PT" sz="1600" dirty="0" err="1" smtClean="0"/>
              <a:t>Rodin</a:t>
            </a:r>
            <a:r>
              <a:rPr lang="pt-PT" sz="1600" dirty="0" smtClean="0"/>
              <a:t>     2011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57006" y="15409861"/>
            <a:ext cx="4464495" cy="335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7201220" y="13609662"/>
            <a:ext cx="2880321" cy="723267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pt-PT" dirty="0" smtClean="0"/>
              <a:t>Assomada</a:t>
            </a:r>
            <a:endParaRPr lang="en-US" dirty="0"/>
          </a:p>
        </p:txBody>
      </p:sp>
      <p:sp>
        <p:nvSpPr>
          <p:cNvPr id="30" name="Rectangle 7"/>
          <p:cNvSpPr/>
          <p:nvPr/>
        </p:nvSpPr>
        <p:spPr>
          <a:xfrm>
            <a:off x="5112990" y="14633520"/>
            <a:ext cx="4392488" cy="704334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pt-PT" sz="1600" dirty="0" smtClean="0"/>
              <a:t>Curso Património, Museologia e Desenvolvimento, Assomada Cabo Verde   2011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76486" y="10632430"/>
            <a:ext cx="9073008" cy="889000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4400" dirty="0" smtClean="0"/>
              <a:t>Formação internacional</a:t>
            </a:r>
            <a:endParaRPr lang="en-US" sz="44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970397" y="3601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2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1" name="Picture 1" descr="H:\105_PANA\P105039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57006" y="11449422"/>
            <a:ext cx="4320480" cy="3240360"/>
          </a:xfrm>
          <a:prstGeom prst="rect">
            <a:avLst/>
          </a:prstGeom>
          <a:noFill/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9721502" y="19874358"/>
          <a:ext cx="4407430" cy="1224286"/>
        </p:xfrm>
        <a:graphic>
          <a:graphicData uri="http://schemas.openxmlformats.org/presentationml/2006/ole">
            <p:oleObj spid="_x0000_s40962" r:id="rId14" imgW="4276725" imgH="1181100" progId="">
              <p:embed/>
            </p:oleObj>
          </a:graphicData>
        </a:graphic>
      </p:graphicFrame>
      <p:sp>
        <p:nvSpPr>
          <p:cNvPr id="34" name="Rectângulo 33"/>
          <p:cNvSpPr/>
          <p:nvPr/>
        </p:nvSpPr>
        <p:spPr>
          <a:xfrm>
            <a:off x="720502" y="2304406"/>
            <a:ext cx="62729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400" dirty="0" smtClean="0"/>
              <a:t>Formação  Campo  Grande</a:t>
            </a:r>
            <a:endParaRPr lang="en-US" sz="4400" dirty="0"/>
          </a:p>
        </p:txBody>
      </p:sp>
      <p:sp>
        <p:nvSpPr>
          <p:cNvPr id="37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6922" y="448955"/>
            <a:ext cx="11432470" cy="1135221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6000" dirty="0" smtClean="0"/>
              <a:t>Investigação </a:t>
            </a:r>
            <a:r>
              <a:rPr lang="pt-PT" sz="1800" dirty="0" smtClean="0"/>
              <a:t>Centro de Estudos de Sociomuseologia 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423" y="1922613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2" y="158417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969974" y="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3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74" y="8281070"/>
            <a:ext cx="5472608" cy="402233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0768" y="8281071"/>
            <a:ext cx="501836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http://www.museologia-portugal.net/images/stories/noticias/pic1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1316470" y="12572242"/>
            <a:ext cx="5092664" cy="550191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6769174" y="12529542"/>
          <a:ext cx="5472608" cy="5524605"/>
        </p:xfrm>
        <a:graphic>
          <a:graphicData uri="http://schemas.openxmlformats.org/presentationml/2006/ole">
            <p:oleObj spid="_x0000_s39939" name="Acrobat Document" r:id="rId7" imgW="5773680" imgH="5828400" progId="AcroExch.Document.7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68574" y="6120830"/>
            <a:ext cx="7560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Projetos</a:t>
            </a:r>
            <a:r>
              <a:rPr lang="pt-PT" dirty="0" smtClean="0"/>
              <a:t> Concluídos:</a:t>
            </a:r>
          </a:p>
          <a:p>
            <a:r>
              <a:rPr lang="pt-PT" sz="4000" dirty="0" smtClean="0"/>
              <a:t>70</a:t>
            </a:r>
            <a:r>
              <a:rPr lang="pt-PT" sz="4000" dirty="0" smtClean="0"/>
              <a:t> </a:t>
            </a:r>
            <a:r>
              <a:rPr lang="pt-PT" sz="4000" dirty="0" smtClean="0"/>
              <a:t>Dissertações de Mestrado</a:t>
            </a:r>
          </a:p>
          <a:p>
            <a:r>
              <a:rPr lang="pt-PT" sz="4000" dirty="0" smtClean="0"/>
              <a:t>15 </a:t>
            </a:r>
            <a:r>
              <a:rPr lang="pt-PT" sz="4000" dirty="0" smtClean="0"/>
              <a:t>Teses de  Doutoramento</a:t>
            </a:r>
            <a:endParaRPr lang="en-US" dirty="0" smtClean="0"/>
          </a:p>
          <a:p>
            <a:r>
              <a:rPr lang="pt-PT" dirty="0" smtClean="0"/>
              <a:t>s</a:t>
            </a:r>
            <a:endParaRPr lang="pt-PT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296566" y="3456534"/>
            <a:ext cx="6048672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pt-PT" sz="2400" i="1" dirty="0"/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39940" r:id="rId8" imgW="4276725" imgH="1181100" progId="">
              <p:embed/>
            </p:oleObj>
          </a:graphicData>
        </a:graphic>
      </p:graphicFrame>
      <p:sp>
        <p:nvSpPr>
          <p:cNvPr id="18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6526" y="881153"/>
            <a:ext cx="9001000" cy="1135221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6000" dirty="0" smtClean="0"/>
              <a:t>Investigação </a:t>
            </a:r>
            <a:r>
              <a:rPr lang="pt-PT" sz="1800" dirty="0" smtClean="0"/>
              <a:t>Centro de Estudos de Sociomuseologia </a:t>
            </a:r>
            <a:endParaRPr lang="en-US" sz="1800" dirty="0"/>
          </a:p>
        </p:txBody>
      </p:sp>
      <p:pic>
        <p:nvPicPr>
          <p:cNvPr id="2051" name="Picture 3" descr="http://www.livrarialeitura.pt/images/products/9788477374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7407" y="4696926"/>
            <a:ext cx="2304255" cy="351213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88654" y="4608662"/>
            <a:ext cx="6480720" cy="1827718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pPr algn="r"/>
            <a:r>
              <a:rPr lang="pt-PT" sz="2100" b="1" dirty="0" smtClean="0">
                <a:latin typeface="Arial" pitchFamily="34" charset="0"/>
                <a:cs typeface="Arial" pitchFamily="34" charset="0"/>
              </a:rPr>
              <a:t>EL OBJETO, EL SUJEITO</a:t>
            </a:r>
          </a:p>
          <a:p>
            <a:pPr algn="r"/>
            <a:r>
              <a:rPr lang="pt-PT" sz="2100" b="1" dirty="0" smtClean="0">
                <a:latin typeface="Arial" pitchFamily="34" charset="0"/>
                <a:cs typeface="Arial" pitchFamily="34" charset="0"/>
              </a:rPr>
              <a:t>Y EL ESPACIO</a:t>
            </a:r>
            <a:endParaRPr lang="en-US" sz="21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100" dirty="0" err="1" smtClean="0"/>
              <a:t>Coord</a:t>
            </a:r>
            <a:r>
              <a:rPr lang="en-US" sz="2100" dirty="0" smtClean="0"/>
              <a:t> . Juan Carlos Rico</a:t>
            </a:r>
          </a:p>
          <a:p>
            <a:pPr algn="r"/>
            <a:r>
              <a:rPr lang="en-US" sz="2100" dirty="0" err="1" smtClean="0"/>
              <a:t>Escuela</a:t>
            </a:r>
            <a:r>
              <a:rPr lang="en-US" sz="2100" dirty="0" smtClean="0"/>
              <a:t> </a:t>
            </a:r>
            <a:r>
              <a:rPr lang="en-US" sz="2100" dirty="0" err="1"/>
              <a:t>Técnica</a:t>
            </a:r>
            <a:r>
              <a:rPr lang="en-US" sz="2100" dirty="0"/>
              <a:t> Superior de </a:t>
            </a:r>
            <a:r>
              <a:rPr lang="en-US" sz="2100" dirty="0" err="1"/>
              <a:t>Arquitectura</a:t>
            </a:r>
            <a:r>
              <a:rPr lang="en-US" sz="2100" dirty="0"/>
              <a:t> de </a:t>
            </a:r>
            <a:r>
              <a:rPr lang="en-US" sz="2100" dirty="0" smtClean="0"/>
              <a:t>Madrid</a:t>
            </a:r>
          </a:p>
          <a:p>
            <a:pPr algn="r"/>
            <a:r>
              <a:rPr lang="en-US" sz="2100" dirty="0" smtClean="0"/>
              <a:t>2010- 2014</a:t>
            </a:r>
            <a:endParaRPr lang="en-US" sz="2100" dirty="0"/>
          </a:p>
        </p:txBody>
      </p:sp>
      <p:pic>
        <p:nvPicPr>
          <p:cNvPr id="8" name="Picture 3" descr="COST | European Cooperation in Science and Technolo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5398" y="13753678"/>
            <a:ext cx="4896544" cy="14000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36726" y="13609662"/>
            <a:ext cx="5616624" cy="1061821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MUSEUMS AS SERVICES PROVIDERS: ENHANCE THE ROLE OF MUSEUMS</a:t>
            </a:r>
            <a:endParaRPr lang="en-US" sz="2100" dirty="0" smtClean="0">
              <a:latin typeface="Arial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em reorganização (2012)</a:t>
            </a:r>
            <a:endParaRPr lang="en-US" sz="210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511746" y="14690365"/>
            <a:ext cx="9937104" cy="4031865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Judite Primo, Universidade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Lusofona-Sociomuseology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R&amp;D , PT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Mário C. Moutinho, Universidade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Lusofona-Sociomuseology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R&amp;D, PT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Bo </a:t>
            </a:r>
            <a:r>
              <a:rPr lang="en-U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Åke</a:t>
            </a: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Edvardsson, Karlstad University-Service Research Center, SE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Paula Assunção, Reinwardt Academy in Amsterdam-</a:t>
            </a:r>
            <a:r>
              <a:rPr lang="en-U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Dep</a:t>
            </a: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Museology, NL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Nicola </a:t>
            </a:r>
            <a:r>
              <a:rPr lang="en-U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Palmarini</a:t>
            </a: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IBM User Centric Solution Design , IT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Diem Ho, IBM University Relations for Europe IBM Academy of Technology, FR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Peter Davis, Newcastle University-Int. Centre for Cultural and Heritage Studies, UK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Sheila Watson, University of Leicester-Department of Museum Studies , UK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Belyaev Demyan, Heidelberg University- Marie Curie Researcher, DE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Benjamin </a:t>
            </a:r>
            <a:r>
              <a:rPr lang="en-U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Suárez</a:t>
            </a: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Arroyo, TU of Catalonia- Spanish Forum Service Science, ES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Laura </a:t>
            </a:r>
            <a:r>
              <a:rPr lang="en-U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Gavinelli</a:t>
            </a: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Catholic University of Milan-Dept of International Marketing, IT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Joana Monteiro, PNM- Portuguese Network of Museums (Ministry of Culture), PT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Louis-Jean Gachet, Office de Coopération et d’Information Muséographiques, FR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Dirk </a:t>
            </a:r>
            <a:r>
              <a:rPr lang="en-U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Houtgraaf</a:t>
            </a: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Mondriaan</a:t>
            </a: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Foundation/Digital Heritage Foundation, NL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Ignaki</a:t>
            </a:r>
            <a:r>
              <a:rPr lang="es-E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Balerdi</a:t>
            </a:r>
            <a:r>
              <a:rPr lang="es-E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Universidad del País Vasco - </a:t>
            </a:r>
            <a:r>
              <a:rPr lang="es-E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Dept</a:t>
            </a:r>
            <a:r>
              <a:rPr lang="es-E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of Museology (Vitoria-Gasteiz), ES</a:t>
            </a:r>
            <a:endParaRPr lang="en-US" sz="1600" dirty="0" smtClean="0">
              <a:latin typeface="Arial" pitchFamily="34" charset="0"/>
            </a:endParaRP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Óscar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Navajas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Corral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Universidad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Antonio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de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Nebrija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(Madrid) -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Dept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of Tourism, ES</a:t>
            </a:r>
            <a:endParaRPr lang="en-US" sz="1600" dirty="0" smtClean="0">
              <a:latin typeface="Arial" pitchFamily="34" charset="0"/>
            </a:endParaRPr>
          </a:p>
        </p:txBody>
      </p:sp>
      <p:pic>
        <p:nvPicPr>
          <p:cNvPr id="13" name="Picture 5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5398" y="8857134"/>
            <a:ext cx="4824536" cy="1679035"/>
          </a:xfrm>
          <a:prstGeom prst="rect">
            <a:avLst/>
          </a:prstGeom>
          <a:noFill/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936527" y="8713118"/>
            <a:ext cx="7776864" cy="422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9841" tIns="104921" rIns="209841" bIns="104921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PT" sz="21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CELEBRATION OF COASTAL CULTURE-(2008-2010)</a:t>
            </a:r>
            <a:endParaRPr lang="en-US" sz="2100" dirty="0" smtClean="0">
              <a:latin typeface="Arial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Financiamento: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EEA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Grants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EEA Financial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Mechanism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C. M. de Sines</a:t>
            </a:r>
            <a:endParaRPr lang="en-US" sz="1600" dirty="0" smtClean="0">
              <a:latin typeface="Arial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Promoção: 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Mútua dos Pescadores Lisboa</a:t>
            </a:r>
            <a:endParaRPr lang="en-US" sz="1600" dirty="0" smtClean="0">
              <a:latin typeface="Arial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Coordenação científica 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pelo Departamento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Museologia-</a:t>
            </a:r>
            <a:r>
              <a:rPr lang="pt-PT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Lorena Querol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Parceiros</a:t>
            </a: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ULHT- Universidade Lusófona de Humanidades e Tecnologias</a:t>
            </a:r>
            <a:endParaRPr lang="en-US" sz="1600" dirty="0" smtClean="0">
              <a:latin typeface="Arial" pitchFamily="34" charset="0"/>
            </a:endParaRP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ADEPE - Associação para o Desenvolvimento de Peniche</a:t>
            </a:r>
            <a:endParaRPr lang="en-US" sz="1600" dirty="0" smtClean="0">
              <a:latin typeface="Arial" pitchFamily="34" charset="0"/>
            </a:endParaRP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ADPM - Associação de Defesa do Património de Mértola</a:t>
            </a:r>
            <a:endParaRPr lang="en-US" sz="1600" dirty="0" smtClean="0">
              <a:latin typeface="Arial" pitchFamily="34" charset="0"/>
            </a:endParaRP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Barcos do Norte (Viana do Castelo)</a:t>
            </a:r>
            <a:endParaRPr lang="en-US" sz="1600" dirty="0" smtClean="0">
              <a:latin typeface="Arial" pitchFamily="34" charset="0"/>
            </a:endParaRP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Centro de Estudos de Geografia e Planeamento Regional, UNL</a:t>
            </a:r>
            <a:endParaRPr lang="en-US" sz="1600" dirty="0" smtClean="0">
              <a:latin typeface="Arial" pitchFamily="34" charset="0"/>
            </a:endParaRP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Cooperativa Porto de Abrigo (Ponta Delgada)</a:t>
            </a:r>
            <a:endParaRPr lang="en-US" sz="1600" dirty="0" smtClean="0">
              <a:latin typeface="Arial" pitchFamily="34" charset="0"/>
            </a:endParaRP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Department of Planning and Community Studies, Universitetet i </a:t>
            </a:r>
            <a:r>
              <a:rPr lang="en-US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Tromsø</a:t>
            </a:r>
            <a:endParaRPr lang="en-US" sz="1600" dirty="0" smtClean="0">
              <a:latin typeface="Arial" pitchFamily="34" charset="0"/>
            </a:endParaRP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 Marítimo e Regional de Ílhavo</a:t>
            </a:r>
            <a:endParaRPr lang="en-US" sz="1600" dirty="0" smtClean="0">
              <a:latin typeface="Arial" pitchFamily="34" charset="0"/>
            </a:endParaRPr>
          </a:p>
          <a:p>
            <a:pPr marL="361926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Marítim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de Barcelona</a:t>
            </a:r>
            <a:endParaRPr lang="pt-PT" sz="1600" dirty="0" smtClean="0">
              <a:latin typeface="Arial" pitchFamily="34" charset="0"/>
            </a:endParaRPr>
          </a:p>
        </p:txBody>
      </p:sp>
      <p:pic>
        <p:nvPicPr>
          <p:cNvPr id="15" name="Picture 2" descr="Pescadores&#10;Foto: www.mutuapescadores.p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85398" y="10657334"/>
            <a:ext cx="4856724" cy="2241566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72630" y="7224757"/>
            <a:ext cx="65527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Museus</a:t>
            </a:r>
            <a:r>
              <a:rPr kumimoji="0" lang="es-ES_tradn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del templo al laboratorio – 2011</a:t>
            </a:r>
            <a:endParaRPr kumimoji="0" lang="pt-P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Kunxthaus</a:t>
            </a:r>
            <a:r>
              <a:rPr kumimoji="0" lang="es-ES_tradn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la investigación, la creación y la exposición del arte – 2012</a:t>
            </a:r>
            <a:endParaRPr kumimoji="0" lang="pt-P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Taller de montaje de exposiciones – 2013</a:t>
            </a:r>
            <a:endParaRPr kumimoji="0" lang="pt-P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arquitectura como objeto soporte y contenedor expositivo    2014</a:t>
            </a:r>
            <a:endParaRPr kumimoji="0" lang="es-ES_trad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970397" y="3601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4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4478" y="3384526"/>
            <a:ext cx="82442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400" dirty="0" smtClean="0"/>
              <a:t>Projectos Internacionais  em Curso </a:t>
            </a:r>
            <a:endParaRPr lang="pt-PT" dirty="0"/>
          </a:p>
        </p:txBody>
      </p:sp>
      <p:graphicFrame>
        <p:nvGraphicFramePr>
          <p:cNvPr id="67585" name="Object 1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67585" r:id="rId7" imgW="4276725" imgH="1181100" progId="">
              <p:embed/>
            </p:oleObj>
          </a:graphicData>
        </a:graphic>
      </p:graphicFrame>
      <p:sp>
        <p:nvSpPr>
          <p:cNvPr id="18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304" y="809145"/>
            <a:ext cx="11432470" cy="1135221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6000" dirty="0" smtClean="0"/>
              <a:t>Investigação </a:t>
            </a:r>
            <a:r>
              <a:rPr lang="pt-PT" sz="1800" dirty="0" smtClean="0"/>
              <a:t>Centro de Estudos de Sociomuseologia </a:t>
            </a:r>
            <a:endParaRPr lang="en-US" sz="1800" dirty="0"/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1" y="-361634"/>
            <a:ext cx="184716" cy="72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3" tIns="45716" rIns="91433" bIns="457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1" y="-361634"/>
            <a:ext cx="184716" cy="72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3" tIns="45716" rIns="91433" bIns="457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1" y="-361634"/>
            <a:ext cx="184716" cy="72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3" tIns="45716" rIns="91433" bIns="457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970397" y="3601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5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3670" y="3667041"/>
            <a:ext cx="36004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Estudo preliminar do acervo fotográfico da antiga «Foto Melo» de Mindelo, S. Vicente, Cabo Verde – 1890 a 1992</a:t>
            </a:r>
            <a:endParaRPr kumimoji="0" 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Isabel </a:t>
            </a:r>
            <a:r>
              <a:rPr kumimoji="0" lang="pt-PT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Victor</a:t>
            </a:r>
            <a:r>
              <a:rPr kumimoji="0" lang="pt-PT" sz="1400" b="1" i="1" u="none" strike="noStrike" cap="none" normalizeH="0" baseline="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"/>
              </a:rPr>
              <a:t>*</a:t>
            </a:r>
            <a:r>
              <a:rPr kumimoji="0" lang="pt-PT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Bruno Ferro</a:t>
            </a:r>
            <a:r>
              <a:rPr kumimoji="0" lang="pt-P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400" dirty="0" smtClean="0"/>
              <a:t>Junho de 2009</a:t>
            </a:r>
            <a:endParaRPr kumimoji="0" 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Mindelo Jun 09 2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1262" y="3600550"/>
            <a:ext cx="36004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88454" y="12456080"/>
            <a:ext cx="602473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SEGREX - EXPANSÃO DAS SEGUNDAS RESIDÊNCIAS E PLANEAMENTO DO DESENVOLVIMENTO TERRITORIAL EM PORTUGAL </a:t>
            </a:r>
            <a:endParaRPr kumimoji="0" lang="pt-PT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FCT/PTDC/GEO/68440/2006</a:t>
            </a:r>
            <a:endParaRPr kumimoji="0" lang="pt-PT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2008 - 2011]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400" dirty="0" smtClean="0"/>
              <a:t>Prof. Zoran Roca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39280" y="13968248"/>
            <a:ext cx="49739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600" b="1" dirty="0" smtClean="0"/>
              <a:t>IDENTERRA - IDENTIDADE TERRITORIAL NO DESENVOLVIMENTO REGIONAL E LOCAL: A REGIÃO OESTE DE PORTUGAL</a:t>
            </a:r>
          </a:p>
          <a:p>
            <a:pPr algn="r"/>
            <a:r>
              <a:rPr lang="pt-PT" sz="1600" dirty="0" smtClean="0"/>
              <a:t>FCT/SAPIENS POCTI/GEO/48266/2002 </a:t>
            </a:r>
          </a:p>
          <a:p>
            <a:pPr algn="r"/>
            <a:r>
              <a:rPr lang="pt-PT" sz="1600" dirty="0" smtClean="0"/>
              <a:t>2003-2008</a:t>
            </a:r>
          </a:p>
          <a:p>
            <a:pPr algn="r"/>
            <a:r>
              <a:rPr lang="pt-PT" sz="1600" dirty="0" smtClean="0"/>
              <a:t>Prof. Zoran Roca</a:t>
            </a:r>
            <a:endParaRPr lang="pt-PT" sz="1600" dirty="0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240782" y="6619370"/>
            <a:ext cx="3600400" cy="175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914337" fontAlgn="base">
              <a:spcBef>
                <a:spcPct val="0"/>
              </a:spcBef>
              <a:spcAft>
                <a:spcPct val="0"/>
              </a:spcAft>
            </a:pPr>
            <a:r>
              <a:rPr lang="pt-PT" sz="18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Projeto</a:t>
            </a:r>
            <a:r>
              <a:rPr lang="pt-PT" sz="1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: Bibliografia museológica </a:t>
            </a:r>
            <a:endParaRPr lang="en-US" sz="1800" dirty="0" smtClean="0">
              <a:latin typeface="Arial" pitchFamily="34" charset="0"/>
            </a:endParaRPr>
          </a:p>
          <a:p>
            <a:pPr algn="r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de autores de língua portuguesa</a:t>
            </a:r>
          </a:p>
          <a:p>
            <a:pPr algn="r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Criação de uma plataforma WEB</a:t>
            </a:r>
          </a:p>
          <a:p>
            <a:pPr algn="r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Parceria </a:t>
            </a:r>
            <a:r>
              <a:rPr lang="pt-PT" sz="1800" dirty="0" err="1" smtClean="0">
                <a:latin typeface="Arial" pitchFamily="34" charset="0"/>
                <a:cs typeface="Arial" pitchFamily="34" charset="0"/>
              </a:rPr>
              <a:t>ICOM-Portugal-Brasil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 / CESMU</a:t>
            </a:r>
          </a:p>
          <a:p>
            <a:pPr algn="r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2011-2013</a:t>
            </a:r>
            <a:endParaRPr lang="pt-PT" sz="1800" dirty="0" smtClean="0">
              <a:latin typeface="Arial" pitchFamily="34" charset="0"/>
            </a:endParaRPr>
          </a:p>
        </p:txBody>
      </p:sp>
      <p:sp>
        <p:nvSpPr>
          <p:cNvPr id="66564" name="AutoShape 4" descr="data:image/jpg;base64,/9j/4AAQSkZJRgABAQAAAQABAAD/2wCEAAkGBhQPEBQQEBIWFRAUFBcQGRQVGRYWGBQRFhYXFRYWEhMXHCYgFxkjGhQUIS8gIycpLCwsFSAxNTAqNSYrLCkBCQoKDgwOGg8PGi0kHyIpKTU1LzQqLy80LSkpNSksKiwvKSwsLCksLCwsKSw1LyowKSksLCwsLCwsLCwvLCwsLP/AABEIAOEA4QMBIgACEQEDEQH/xAAcAAEAAwEBAQEBAAAAAAAAAAAABQYHBAMCCAH/xABJEAABAwICBAkHCAcIAwAAAAABAAIDBBEFEgYhMUETIlFSYXGBkdEHFDJzkpPBFhcjNEKhsbIzNVNWYnKCFSQ2Q1RVovB1s+H/xAAaAQEAAgMBAAAAAAAAAAAAAAAAAwUBAgQG/8QAMBEAAgIBAQUGBQQDAAAAAAAAAAECAxEEEiExUeEFIkFhkcETMnGSoSRSsdEjgfH/2gAMAwEAAhEDEQA/ANxREQBERAEREAREQBERAEREAREQBERAEREAREQBERAEREAREQBERAEREAREQBERAEREAREQBERAEREAREQBERAEREAREQBERAEREAREQBERAEREAREQBERAEREAREQBF5zztjaXvcGtGsk6gFTcb04JJZTah+0I1n+Rp2dZUF2ohSsyZNVRO14ii2VuJRwC8r2t6zrPUNpVcrdP2DVDGXdLjlHdtVLllL3FzyXOO0uNye0r5AubDWTuG09QVPb2jZL5Nxa16CEfn3k7UabVLthawfwt+JuuN+kdSds7+yw/AL+U2j1RJrbC63K6zfxUhHoNUnbkHW6/4BQ/qrN/e/JN+mhu7v4LngMpfTROcSXFgJJ2k9KkFx4RSGGCON1szWhptsv0LsXoq8qCzyRQzxtPHMIiLc0CIiAIiIAiIgCIiAIiIAiIgCIiAIiIAiIgC5sQxBlPGZJDZo7ydwA3letRO2Npe82a0XJO4LMsext1XJmOqMamN5BynpK5NVqVRHzZ1abTu6Xkj+45j76t3G4sYPFYNg6XcpUY0XNgLk6rDeehelLSuleI4xme42A+J5B0rQ9H9GGUozOs+Y7Xbm9DOTrVLVTZqp7Tf1Zb23V6aOF6FfwjQZ8lnTng27cg9Pt3NVvw/BoacfRRgHl2k/1HWu1FeU6Wur5Vv5lNbqLLeL3cgi/jnAaybBcU+OQR6nTMB/mHwU7ko8WQKLfBHcijW6SUx1Cdneu2Kpa/0HB3UQfwWIzjLgzLhKPFHqiItzUIiIAiIgCIiAIiIAiIgCIiAIiIAiIgCIvifNlOS2axtfZm3XQFK04xnM7zZh4rbOf0u2hvZtVVa0kgAXJNgOUnYArFJoTUuJc50Zc4lxNzrJ27lJ6OaIOhl4WfKcvoBpvxucer4rz86Lr7cyTWfwi8hdTRViLzj8sktGdHxSx5na5nDjHkHNb0BTaL5kkDQXONgBck7gFewhGuOzHgimnOU5bT4sPeGgkmwGsk6gB0lVHF9OgLsphfdwjtn9Ld/WVD6R6SuqnFjDaAHUN7/wCJ3RyBQap9T2g29mrhzLXT6FJbVnodVbiUs5vLI53QTqHU0aguWyIqltyeWWSSSwgvqKQsN2ktPKDY/cvlEMliwvTWaKwl+lZ06ngdDt/arrheLx1LM8Tr8oOotPI4LKF0UVc+B4kidlcO4jkcN4Xfp9dOt4nvRw36KE1mO5muIozAsbbVx5hqeNTm813gdyk16CE1NKUeBSSi4vZfEIiLY1CIiAIiIAiIgCIiAIiIDnrsQjgbnmkbGy4bmeQ0XOwXK4PldR/6uH22+K5dOQ00oz0ZrBwjfoW7b6+P2fFUHJB+7kn/AHsWSeFaksv2NI+V9H/q4feN8VKxyBwDmkFpFwRsIOwhZC5kFv8ADcn/AHsWr4bbgY7M4MZG/Rn7AsOL2bOxDWyCjw9vY6VD49pbS0I/vMzWutcM2vI6GDWobyi6b/2dCGRWNVKDlvrDGjbI4fgN56li+Gk1FZDwxLzJPGHlxuXXeL3J/BMEtVG2tqXA3Gk02dOwSQ0FU+J2sPLWMzDla1zgSFBaW6bNeBTuZJTk63iZuW/NbmBItv2rQJXiNhcdTWgnqACyWtqDO973685LiDssdgt1WVdr7lCGxz/gn0VanPaxwOWoqmxtzucLdY1k6gByr1VUxvCeBe17P0bnAW5jr7B0FWxyprqoQhGUXnOfYuIttvJ/F2UuDTSi8cT3DltYd5Vr0X0Ta1rZ523eeM1h2MG4uG934K2ALso7Oc1tTePIr7teovZgsmXyaM1LRcwO7LH7gVHOaQbEEEbiLEdhWxKOxjAo6ptniztzx6TT8R0KW3sxYzW/Ujr7Ree+vQyxeMldG05XSMBG4kA9y78Rw91PI6KT0hv3OG4joXG6FpNy1pPKQCqjCi8TLVPKyjqwTSaOmmbIJWZfRcA4a2Hb2jatGGl1H/qofbb4rE8dw4SSBrGgOELngAAXIcNXddVnKOQL0GgjFV91/wCuRX6mhWSy9x+naHF4ai4hlZJltfI4OtfZe2zYuxfnTQnSP+zqxk3+U76OQDfG47etp1r9EseHAEG4IuCN4OwhWBV3VfDZ9KNq9I6aF5jlqImPFrtc9oIvrFwvfFcSZTQSTyHiRsLz1AXsOkr88aV08gqS+o/TTMbUuBtxOFuWs/pblCIzTV8R7zevlfR/6uH22+K9qLSOmnfwcNRE99icrXtJsNuoFfmdzRY6hsX6R0XoI20tO9sbA/gWcYNaDraL6wLpg3upjWuJMoiLByhERAEREBXtOJMtKD575l9I36bbfbxO34KheeD95fuHitB0yY404yUbaw52/QuIAtr49zvHxVJ4Cf8Ad2H24/BZOmr5f+e5xurB+833DxWrYcbwx8fhOI36Tn6hxu3b2rNHU89v8Ow+3H4LTKC/BR3ZwZyNuwbGGw4o6tnYjMXeHT2Pz7p3ixqsQnk+y13At6GR8X7zc9q4NHvrlN6+P8wXzjkRZVTtdtE0gPtFfWj31ym9fF+YLJZJYhhcj9BaVz5KOUjaW5PaIHxWZLR9NB/c39bfzBZwvPdpv/Kl5f2Z7PX+N/U8qqmErCx2w2PUQbgjuUzo1Riaqja4XaCXkcoaLj77KLU/oQ+1WAd8bgOvUVyafvWRi+GTqveK5NcjRURF6o80EREBU9P6EGNkw9Jrsh/ld/8AR96o60XTeQCkcDtLmgdd7/BZ0vO9oxSu3eKRfaBt1b+ZxP8ArbPUu/MFXNIcP4KXMBxH3cOh32grG/62z1LvzBScWjn9oRzQj9K2IyRnklBFh1EXHapNLY4WwS8Vj+Se3Ci2/AzVbV5JNJ/OKbzWR15qfUL7XQn0T022HsWLOaQSCLEEgg7QRqIPapPRfHTQ1cdSL5WmzwPtRH0x3ax0gL0BxXV/Ejg2nSf++VdPhw1sBFZPycDGfo2H+aS3Y1Zn5Wv1o/1UX5StQ0JpHPbLXyi0tW/hACNbKdvFhZ7PG63LL/K1+tH+qi/ArCOTT7rNnkimu2HqX6X0a+p0/qY/yhfmh2w9S/S+jX1On9TH+UIzfWcESSIiwV4REQBERAVvT50YpBw1W+kZwjfpY75r67N1bj8FnnC0X7wVP/LwWm6V8NwA83po6mTO36OUgNy67u17x8VUc2If7LSe0xZOqp93qvcr5lorf4gqf+Xgtewy3AR5Xl7eDbZ52vGUWcek7VQCcR/2Wk9pi0KivwTM7Qx2Rt2DY021tHQNiGtz3Lp7GN+V3R0wVfnTR9FOACRsbM0WIP8AMLHvVR0e+uU3r4/zBfo3F8Ijq4XQTtzRvFiN4O4tO4g6wVjWM+Terw+ds9Ow1EUbxK0t9MZTmtIzs2i6JnRTcnHZfE2HHabhaaVm8sNusax+CysK/UHlCo5Yw58nBPtxopWua9rt4Itr6wqFjE4EzxTMc+NxzMe4FjMp6XC7rG41BU/aVLlia+hPoJOOYSOarlIysabPedvIwa3O+HapHDq4wTMlH2XXtyt2Edyj6alykucc0jtrtmrc1o3NC91UOWy1s+Hj5lm1lNPxNepapsrGyMN2uFwV7LMsC0jfSGwGaIm5YTsPKw7irnR6X00g1yZDzX8U9+xeho1tdi3vDKC7STre5ZRNIo2XSOnaLmdnYbnuCreNac5gWUwIvqMjtR/ob8SpLdVVWstkdensseEjx05xcSSNgYbtj1u/n3DsH4qrr+k+PauSeqka4hsDnDnBzRfsK87ZOV9jl7/2X9Vaqgoo+H/W2epd+YK++T2m1yydDWD7yfgs6dJKZmyebusGGO2ZtySQVpWitRUwtjgfQSMa43fKZIiATruWg3tsFlYaSlu2Mv2rmuO85dZPFbjzM/8AKzo15tVipYLRVFybbGzAcb2hr71XdEsCNdWRU9uIXZ3nkibrd36h2redK9H219JJTu2uF2O5sg1td3/cVVvJJos6mikqJmZZ5HGMAjW2NjiDboc4E9QCvMnFC/FXmi/xsDQGgWAFgBuA2ALCvK1+tH+qi/Ara8UqpIoy+GEzPuBwYc1hIJ1nM7VqWTaY6I4hiFW6pbRlgLGsyuljJ4ote4KIi0zSllszt2w9S/S+jX1On9TH+ULET5MMRt9XHvI/Fa5oxWVLWxU81E6JjIwwymSNwu1oA4rTfWjJdVJSSwyyIiLBwBERAEREB8veGi5IA5TqXn52znt7wuHSDRyHEIhDUAlgcHjK4tOYdI61Xvmgw/mSe9f4obxUcb3+Opb/ADtnPb3hPO2c9veFUPmgw/mSe9f4p80GH8yT3r/FDbFfN+nUt/nbOe3vCeds57e8KofNBh/Mk96/xT5oMP5knvX+KDFfN+nUtxqY+c3vChtKMNZVRXa9vCsuW8Ya+Vp171FfNBh/Mk96/wAU+aDD/wBnJ71/itLK42RcZcGbwlGElKLfp1KgXAaiRfZa42r+ZxyjvCseLeR+myXpw8SD7LnuIcOS52FUybRKJjix7HtcNoLiCFQXaWFLxKT9Opd06hWrukhnHKO8JnHKO8KM+TMHNd7RT5MQc13tFQbNP7n9vUmzLkSecco7wmcco7woz5MQc13tFPkxBzXe0VjZo/c/t6jMuRJ5xyjvCZxyjvCi/kzBzXe0VYdH/JZHUEPla9kO30iHP6huHSpa6K7JbMZP7eppZb8NbUiV0QwlskgnkLRGw8UEjjP6uQfir752znt7wqh80OH8yT3r/FPmgw/mSe9f4q+09EaYbKKS+2N0tpt+nUt/nbOe3vCeds57faCqHzQYf+zk96/xT5oMP/Zye9f4qchxXzfp1Lf52znt9oJ52znt7wqh80GH8yT3r/FPmgw/9nJ71/igxXzfp1Lf52znt7wvplQ0mwc0nkBBVO+aDD/2cnvX+K7MI8mtFSTNqImPEjLkEyPIBItsvrQw1Dwb9OpaUREIwiIgCIiAIiIAiIgCIiAIiIAuLEsHiqRaVgPI7Y4dTl2otZRUlhoypOLyik12gDhrhkBHNfqPtDwURPonUs/ys3S0grTUXDPs6mXDKO2Gutjx3mXt0ZqT/kO7bD4qQpdBJ3HjljB15j3DV960BFrHs2pccs2l2ha+GEQWFaIQwWcRwjx9p2wH+FuwKdRF3QrjWsRWDinZKbzJ5CIikNAiIgCIiAIiIAiIgCIiAIiICHx/SDzR0DBGZHzy8C0Zg0B1r3cSNi8WaTllVFSVEDonzBxjcHCRjiwXc0uFi026FG6eB3DYfkID/OxYuBIBynaBtCkafRt76plZVSiSWJrmxMY3JHHn1OdYklziNVyVklxFRTfmT6i8ax9lKY2ZXSTzOLY4WWzPIF3HXqa0DWXHYpRU+YZcejMvovo3Mhvs4QPBkDf4stj1LBrBZe8l6nFqiJhkfS5mgXc2KQPeG77MLW5uoFSGH4gyoiZNE4Oje0Oa4bwfwPQvaSQNaXOIDQC4k7ABrJPQqp5MIyKEuIIZJUTyxg/sXSEtI6DtHWgwnHJbSqvQ6Yyz0zqqKjc6JrpG2EjM54Nxa4taRY+ibC6tDtiyPB62aCgY57y3DZJ54pnRNtNDmmcM+c34h3kC4usm1cVJenuajhGKMq4I6iK/BytD23FjY8o3Fe1ZK5rHOjZneBcMuG5jyZjqC88MpI4YY4oABCxgawDWMltVjv611LBG8Z3FaOlM/nApfM/pjEai3DMtkDsm3LtudinqOVz2NdIzg3ka2XDsp5Mw1FV2T9eN/wDHu/8AeFaUNp43YOLGsTFLTy1BaXCJjpC0aiQ0XsCV64fV8NDHKBYSMbJY7RmANj3qN00jLsOqwBcmnk1f0le2jEodRUzmm4MEesfyBBju58z1w/FhNLPEGkGB7YyTbjFzA+45PSsu9V3Ro3qsQcNnnLW36WwsDh2FWJDElhkPiOkbY520sUbpqlzeELGkARx7M8zzqYDu2k8i+ZcWqYy3PSZmOcGkwyB5Zc2zOY5rbtG+yhNF+JjGJtk1Sv4GRl/tQBpF29AKnNJ9IPMY45ODz8JPHBa+W3CG2bZu5EN3HDSSJlEUVpLiLoKdxj/TSEQxDlmk4re7b1BCNLLweOEaVxVVTUUrL5oMuvdIDqcWdDXXaptZzidLLhr6StdGxsUFqSVzHucXwSkAveC0bHnNf+JaK1wIBGsHXfoQ3nFLDRwY/i4o6aWpc0uETC8tFgTbcCV1003CMa+1szQ63JcX+KgvKH+q6v1LvgpjC/0EXq2flCGuO7nzOpERDUIiIAiIgOHEcGjqHwvkBLoJOGZYkWfa2sbx0LuREM5C4cVwaKqaGzNvldna4Etcx42OY8a2nqXciGE8EPU6Msmbwc8sssV/0bn2a4ckmUAvHQVLRxhoDWgBoAAA1AAagANwX0iGW2z+EKOw7R6GnpzTMbeFxeS1xzX4QkvBvuJJUkiDLOHBcHZRwtgizcGy+UOcXFoP2QTrsNwXciIG8nEcIjNSKux4YRGC9zbgy7P6PLcbV2oiDJ/HNBFiLg6rHeFA02h0cILIJZ4YSSeCjkIYCduS4JYOhpCn0QJtcDlw3DY6aMRQtysFzvJLjrLnOOtzidZJXUiIYIzFdHYal7JHgtmj9CWNxZI0HaA4bQeQ3C8KnRWObIKiSWYRvbK1rnWbnbra4hoFyOlTSIbbTC46vC2SyRSvuXQlz2C/FDnNy5i3eQCbcl12Ihrk5cSw5lTC+CUZo5GljhsuDyHcvuhoxDEyJpJaxoYC45jYCwu47V7ohnO7ByYrhjKqF8EoJjkaWOANjY8hGxcVHo02J7HiaoOTY10ri2wFgC3eFMIgy8YCIiGAiIgCIiAIiIAiIgCIiAIiIAiIgCIiAIiIAiIgCIiAIiIAiIgCIiAIiIAiIgCIiAIiIAiIgCIiAIiIAiIgCIiAIiIAiIgCIiAIiIAiIgCIiAIiIAiIgCIiAIiIAiIgCIiAIiIAiIgCIiAIiIAiIgCIiAIiIAiIgCIiAIiIAiI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6566" name="AutoShape 6" descr="data:image/jpg;base64,/9j/4AAQSkZJRgABAQAAAQABAAD/2wCEAAkGBhQPEBQQEBIWFRAUFBcQGRQVGRYWGBQRFhYXFRYWEhMXHCYgFxkjGhQUIS8gIycpLCwsFSAxNTAqNSYrLCkBCQoKDgwOGg8PGi0kHyIpKTU1LzQqLy80LSkpNSksKiwvKSwsLCksLCwsKSw1LyowKSksLCwsLCwsLCwvLCwsLP/AABEIAOEA4QMBIgACEQEDEQH/xAAcAAEAAwEBAQEBAAAAAAAAAAAABQYHBAMCCAH/xABJEAABAwICBAkHCAcIAwAAAAABAAIDBBEFEgYhMUETIlFSYXGBkdEHFDJzkpPBFhcjNEKhsbIzNVNWYnKCFSQ2Q1RVovB1s+H/xAAaAQEAAgMBAAAAAAAAAAAAAAAAAwUBAgQG/8QAMBEAAgIBAQUGBQQDAAAAAAAAAAECAxEEEiExUeEFIkFhkcETMnGSoSRSsdEjgfH/2gAMAwEAAhEDEQA/ANxREQBERAEREAREQBERAEREAREQBERAEREAREQBERAEREAREQBERAEREAREQBERAEREAREQBERAEREAREQBERAEREAREQBERAEREAREQBERAEREAREQBERAEREAREQBF5zztjaXvcGtGsk6gFTcb04JJZTah+0I1n+Rp2dZUF2ohSsyZNVRO14ii2VuJRwC8r2t6zrPUNpVcrdP2DVDGXdLjlHdtVLllL3FzyXOO0uNye0r5AubDWTuG09QVPb2jZL5Nxa16CEfn3k7UabVLthawfwt+JuuN+kdSds7+yw/AL+U2j1RJrbC63K6zfxUhHoNUnbkHW6/4BQ/qrN/e/JN+mhu7v4LngMpfTROcSXFgJJ2k9KkFx4RSGGCON1szWhptsv0LsXoq8qCzyRQzxtPHMIiLc0CIiAIiIAiIgCIiAIiIAiIgCIiAIiIAiIgC5sQxBlPGZJDZo7ydwA3letRO2Npe82a0XJO4LMsext1XJmOqMamN5BynpK5NVqVRHzZ1abTu6Xkj+45j76t3G4sYPFYNg6XcpUY0XNgLk6rDeehelLSuleI4xme42A+J5B0rQ9H9GGUozOs+Y7Xbm9DOTrVLVTZqp7Tf1Zb23V6aOF6FfwjQZ8lnTng27cg9Pt3NVvw/BoacfRRgHl2k/1HWu1FeU6Wur5Vv5lNbqLLeL3cgi/jnAaybBcU+OQR6nTMB/mHwU7ko8WQKLfBHcijW6SUx1Cdneu2Kpa/0HB3UQfwWIzjLgzLhKPFHqiItzUIiIAiIgCIiAIiIAiIgCIiAIiIAiIgCIvifNlOS2axtfZm3XQFK04xnM7zZh4rbOf0u2hvZtVVa0kgAXJNgOUnYArFJoTUuJc50Zc4lxNzrJ27lJ6OaIOhl4WfKcvoBpvxucer4rz86Lr7cyTWfwi8hdTRViLzj8sktGdHxSx5na5nDjHkHNb0BTaL5kkDQXONgBck7gFewhGuOzHgimnOU5bT4sPeGgkmwGsk6gB0lVHF9OgLsphfdwjtn9Ld/WVD6R6SuqnFjDaAHUN7/wCJ3RyBQap9T2g29mrhzLXT6FJbVnodVbiUs5vLI53QTqHU0aguWyIqltyeWWSSSwgvqKQsN2ktPKDY/cvlEMliwvTWaKwl+lZ06ngdDt/arrheLx1LM8Tr8oOotPI4LKF0UVc+B4kidlcO4jkcN4Xfp9dOt4nvRw36KE1mO5muIozAsbbVx5hqeNTm813gdyk16CE1NKUeBSSi4vZfEIiLY1CIiAIiIAiIgCIiAIiIDnrsQjgbnmkbGy4bmeQ0XOwXK4PldR/6uH22+K5dOQ00oz0ZrBwjfoW7b6+P2fFUHJB+7kn/AHsWSeFaksv2NI+V9H/q4feN8VKxyBwDmkFpFwRsIOwhZC5kFv8ADcn/AHsWr4bbgY7M4MZG/Rn7AsOL2bOxDWyCjw9vY6VD49pbS0I/vMzWutcM2vI6GDWobyi6b/2dCGRWNVKDlvrDGjbI4fgN56li+Gk1FZDwxLzJPGHlxuXXeL3J/BMEtVG2tqXA3Gk02dOwSQ0FU+J2sPLWMzDla1zgSFBaW6bNeBTuZJTk63iZuW/NbmBItv2rQJXiNhcdTWgnqACyWtqDO973685LiDssdgt1WVdr7lCGxz/gn0VanPaxwOWoqmxtzucLdY1k6gByr1VUxvCeBe17P0bnAW5jr7B0FWxyprqoQhGUXnOfYuIttvJ/F2UuDTSi8cT3DltYd5Vr0X0Ta1rZ523eeM1h2MG4uG934K2ALso7Oc1tTePIr7teovZgsmXyaM1LRcwO7LH7gVHOaQbEEEbiLEdhWxKOxjAo6ptniztzx6TT8R0KW3sxYzW/Ujr7Ree+vQyxeMldG05XSMBG4kA9y78Rw91PI6KT0hv3OG4joXG6FpNy1pPKQCqjCi8TLVPKyjqwTSaOmmbIJWZfRcA4a2Hb2jatGGl1H/qofbb4rE8dw4SSBrGgOELngAAXIcNXddVnKOQL0GgjFV91/wCuRX6mhWSy9x+naHF4ai4hlZJltfI4OtfZe2zYuxfnTQnSP+zqxk3+U76OQDfG47etp1r9EseHAEG4IuCN4OwhWBV3VfDZ9KNq9I6aF5jlqImPFrtc9oIvrFwvfFcSZTQSTyHiRsLz1AXsOkr88aV08gqS+o/TTMbUuBtxOFuWs/pblCIzTV8R7zevlfR/6uH22+K9qLSOmnfwcNRE99icrXtJsNuoFfmdzRY6hsX6R0XoI20tO9sbA/gWcYNaDraL6wLpg3upjWuJMoiLByhERAEREBXtOJMtKD575l9I36bbfbxO34KheeD95fuHitB0yY404yUbaw52/QuIAtr49zvHxVJ4Cf8Ad2H24/BZOmr5f+e5xurB+833DxWrYcbwx8fhOI36Tn6hxu3b2rNHU89v8Ow+3H4LTKC/BR3ZwZyNuwbGGw4o6tnYjMXeHT2Pz7p3ixqsQnk+y13At6GR8X7zc9q4NHvrlN6+P8wXzjkRZVTtdtE0gPtFfWj31ym9fF+YLJZJYhhcj9BaVz5KOUjaW5PaIHxWZLR9NB/c39bfzBZwvPdpv/Kl5f2Z7PX+N/U8qqmErCx2w2PUQbgjuUzo1Riaqja4XaCXkcoaLj77KLU/oQ+1WAd8bgOvUVyafvWRi+GTqveK5NcjRURF6o80EREBU9P6EGNkw9Jrsh/ld/8AR96o60XTeQCkcDtLmgdd7/BZ0vO9oxSu3eKRfaBt1b+ZxP8ArbPUu/MFXNIcP4KXMBxH3cOh32grG/62z1LvzBScWjn9oRzQj9K2IyRnklBFh1EXHapNLY4WwS8Vj+Se3Ci2/AzVbV5JNJ/OKbzWR15qfUL7XQn0T022HsWLOaQSCLEEgg7QRqIPapPRfHTQ1cdSL5WmzwPtRH0x3ax0gL0BxXV/Ejg2nSf++VdPhw1sBFZPycDGfo2H+aS3Y1Zn5Wv1o/1UX5StQ0JpHPbLXyi0tW/hACNbKdvFhZ7PG63LL/K1+tH+qi/ArCOTT7rNnkimu2HqX6X0a+p0/qY/yhfmh2w9S/S+jX1On9TH+UIzfWcESSIiwV4REQBERAVvT50YpBw1W+kZwjfpY75r67N1bj8FnnC0X7wVP/LwWm6V8NwA83po6mTO36OUgNy67u17x8VUc2If7LSe0xZOqp93qvcr5lorf4gqf+Xgtewy3AR5Xl7eDbZ52vGUWcek7VQCcR/2Wk9pi0KivwTM7Qx2Rt2DY021tHQNiGtz3Lp7GN+V3R0wVfnTR9FOACRsbM0WIP8AMLHvVR0e+uU3r4/zBfo3F8Ijq4XQTtzRvFiN4O4tO4g6wVjWM+Terw+ds9Ow1EUbxK0t9MZTmtIzs2i6JnRTcnHZfE2HHabhaaVm8sNusax+CysK/UHlCo5Yw58nBPtxopWua9rt4Itr6wqFjE4EzxTMc+NxzMe4FjMp6XC7rG41BU/aVLlia+hPoJOOYSOarlIysabPedvIwa3O+HapHDq4wTMlH2XXtyt2Edyj6alykucc0jtrtmrc1o3NC91UOWy1s+Hj5lm1lNPxNepapsrGyMN2uFwV7LMsC0jfSGwGaIm5YTsPKw7irnR6X00g1yZDzX8U9+xeho1tdi3vDKC7STre5ZRNIo2XSOnaLmdnYbnuCreNac5gWUwIvqMjtR/ob8SpLdVVWstkdensseEjx05xcSSNgYbtj1u/n3DsH4qrr+k+PauSeqka4hsDnDnBzRfsK87ZOV9jl7/2X9Vaqgoo+H/W2epd+YK++T2m1yydDWD7yfgs6dJKZmyebusGGO2ZtySQVpWitRUwtjgfQSMa43fKZIiATruWg3tsFlYaSlu2Mv2rmuO85dZPFbjzM/8AKzo15tVipYLRVFybbGzAcb2hr71XdEsCNdWRU9uIXZ3nkibrd36h2redK9H219JJTu2uF2O5sg1td3/cVVvJJos6mikqJmZZ5HGMAjW2NjiDboc4E9QCvMnFC/FXmi/xsDQGgWAFgBuA2ALCvK1+tH+qi/Ara8UqpIoy+GEzPuBwYc1hIJ1nM7VqWTaY6I4hiFW6pbRlgLGsyuljJ4ote4KIi0zSllszt2w9S/S+jX1On9TH+ULET5MMRt9XHvI/Fa5oxWVLWxU81E6JjIwwymSNwu1oA4rTfWjJdVJSSwyyIiLBwBERAEREB8veGi5IA5TqXn52znt7wuHSDRyHEIhDUAlgcHjK4tOYdI61Xvmgw/mSe9f4obxUcb3+Opb/ADtnPb3hPO2c9veFUPmgw/mSe9f4p80GH8yT3r/FDbFfN+nUt/nbOe3vCeds57e8KofNBh/Mk96/xT5oMP5knvX+KDFfN+nUtxqY+c3vChtKMNZVRXa9vCsuW8Ya+Vp171FfNBh/Mk96/wAU+aDD/wBnJ71/itLK42RcZcGbwlGElKLfp1KgXAaiRfZa42r+ZxyjvCseLeR+myXpw8SD7LnuIcOS52FUybRKJjix7HtcNoLiCFQXaWFLxKT9Opd06hWrukhnHKO8JnHKO8KM+TMHNd7RT5MQc13tFQbNP7n9vUmzLkSecco7wmcco7woz5MQc13tFPkxBzXe0VjZo/c/t6jMuRJ5xyjvCZxyjvCi/kzBzXe0VYdH/JZHUEPla9kO30iHP6huHSpa6K7JbMZP7eppZb8NbUiV0QwlskgnkLRGw8UEjjP6uQfir752znt7wqh80OH8yT3r/FPmgw/mSe9f4q+09EaYbKKS+2N0tpt+nUt/nbOe3vCeds57faCqHzQYf+zk96/xT5oMP/Zye9f4qchxXzfp1Lf52znt9oJ52znt7wqh80GH8yT3r/FPmgw/9nJ71/igxXzfp1Lf52znt7wvplQ0mwc0nkBBVO+aDD/2cnvX+K7MI8mtFSTNqImPEjLkEyPIBItsvrQw1Dwb9OpaUREIwiIgCIiAIiIAiIgCIiAIiIAuLEsHiqRaVgPI7Y4dTl2otZRUlhoypOLyik12gDhrhkBHNfqPtDwURPonUs/ys3S0grTUXDPs6mXDKO2Gutjx3mXt0ZqT/kO7bD4qQpdBJ3HjljB15j3DV960BFrHs2pccs2l2ha+GEQWFaIQwWcRwjx9p2wH+FuwKdRF3QrjWsRWDinZKbzJ5CIikNAiIgCIiAIiIAiIgCIiAIiICHx/SDzR0DBGZHzy8C0Zg0B1r3cSNi8WaTllVFSVEDonzBxjcHCRjiwXc0uFi026FG6eB3DYfkID/OxYuBIBynaBtCkafRt76plZVSiSWJrmxMY3JHHn1OdYklziNVyVklxFRTfmT6i8ax9lKY2ZXSTzOLY4WWzPIF3HXqa0DWXHYpRU+YZcejMvovo3Mhvs4QPBkDf4stj1LBrBZe8l6nFqiJhkfS5mgXc2KQPeG77MLW5uoFSGH4gyoiZNE4Oje0Oa4bwfwPQvaSQNaXOIDQC4k7ABrJPQqp5MIyKEuIIZJUTyxg/sXSEtI6DtHWgwnHJbSqvQ6Yyz0zqqKjc6JrpG2EjM54Nxa4taRY+ibC6tDtiyPB62aCgY57y3DZJ54pnRNtNDmmcM+c34h3kC4usm1cVJenuajhGKMq4I6iK/BytD23FjY8o3Fe1ZK5rHOjZneBcMuG5jyZjqC88MpI4YY4oABCxgawDWMltVjv611LBG8Z3FaOlM/nApfM/pjEai3DMtkDsm3LtudinqOVz2NdIzg3ka2XDsp5Mw1FV2T9eN/wDHu/8AeFaUNp43YOLGsTFLTy1BaXCJjpC0aiQ0XsCV64fV8NDHKBYSMbJY7RmANj3qN00jLsOqwBcmnk1f0le2jEodRUzmm4MEesfyBBju58z1w/FhNLPEGkGB7YyTbjFzA+45PSsu9V3Ro3qsQcNnnLW36WwsDh2FWJDElhkPiOkbY520sUbpqlzeELGkARx7M8zzqYDu2k8i+ZcWqYy3PSZmOcGkwyB5Zc2zOY5rbtG+yhNF+JjGJtk1Sv4GRl/tQBpF29AKnNJ9IPMY45ODz8JPHBa+W3CG2bZu5EN3HDSSJlEUVpLiLoKdxj/TSEQxDlmk4re7b1BCNLLweOEaVxVVTUUrL5oMuvdIDqcWdDXXaptZzidLLhr6StdGxsUFqSVzHucXwSkAveC0bHnNf+JaK1wIBGsHXfoQ3nFLDRwY/i4o6aWpc0uETC8tFgTbcCV1003CMa+1szQ63JcX+KgvKH+q6v1LvgpjC/0EXq2flCGuO7nzOpERDUIiIAiIgOHEcGjqHwvkBLoJOGZYkWfa2sbx0LuREM5C4cVwaKqaGzNvldna4Etcx42OY8a2nqXciGE8EPU6Msmbwc8sssV/0bn2a4ckmUAvHQVLRxhoDWgBoAAA1AAagANwX0iGW2z+EKOw7R6GnpzTMbeFxeS1xzX4QkvBvuJJUkiDLOHBcHZRwtgizcGy+UOcXFoP2QTrsNwXciIG8nEcIjNSKux4YRGC9zbgy7P6PLcbV2oiDJ/HNBFiLg6rHeFA02h0cILIJZ4YSSeCjkIYCduS4JYOhpCn0QJtcDlw3DY6aMRQtysFzvJLjrLnOOtzidZJXUiIYIzFdHYal7JHgtmj9CWNxZI0HaA4bQeQ3C8KnRWObIKiSWYRvbK1rnWbnbra4hoFyOlTSIbbTC46vC2SyRSvuXQlz2C/FDnNy5i3eQCbcl12Ihrk5cSw5lTC+CUZo5GljhsuDyHcvuhoxDEyJpJaxoYC45jYCwu47V7ohnO7ByYrhjKqF8EoJjkaWOANjY8hGxcVHo02J7HiaoOTY10ri2wFgC3eFMIgy8YCIiGAiIgCIiAIiIAiIgCIiAIiIAiIgCIiAIiIAiIgCIiAIiIAiIgCIiAIiIAiIgCIiAIiIAiIgCIiAIiIAiIgCIiAIiIAiIgCIiAIiIAiIgCIiAIiIAiIgCIiAIiIAiIgCIiAIiIAiIgCIiAIiIAiIgCIiAIiIAiIgCIiAIiIAiI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6568" name="AutoShape 8" descr="data:image/jpg;base64,/9j/4AAQSkZJRgABAQAAAQABAAD/2wCEAAkGBhQPEBQQEBIWFRAUFBcQGRQVGRYWGBQRFhYXFRYWEhMXHCYgFxkjGhQUIS8gIycpLCwsFSAxNTAqNSYrLCkBCQoKDgwOGg8PGi0kHyIpKTU1LzQqLy80LSkpNSksKiwvKSwsLCksLCwsKSw1LyowKSksLCwsLCwsLCwvLCwsLP/AABEIAOEA4QMBIgACEQEDEQH/xAAcAAEAAwEBAQEBAAAAAAAAAAAABQYHBAMCCAH/xABJEAABAwICBAkHCAcIAwAAAAABAAIDBBEFEgYhMUETIlFSYXGBkdEHFDJzkpPBFhcjNEKhsbIzNVNWYnKCFSQ2Q1RVovB1s+H/xAAaAQEAAgMBAAAAAAAAAAAAAAAAAwUBAgQG/8QAMBEAAgIBAQUGBQQDAAAAAAAAAAECAxEEEiExUeEFIkFhkcETMnGSoSRSsdEjgfH/2gAMAwEAAhEDEQA/ANxREQBERAEREAREQBERAEREAREQBERAEREAREQBERAEREAREQBERAEREAREQBERAEREAREQBERAEREAREQBERAEREAREQBERAEREAREQBERAEREAREQBERAEREAREQBF5zztjaXvcGtGsk6gFTcb04JJZTah+0I1n+Rp2dZUF2ohSsyZNVRO14ii2VuJRwC8r2t6zrPUNpVcrdP2DVDGXdLjlHdtVLllL3FzyXOO0uNye0r5AubDWTuG09QVPb2jZL5Nxa16CEfn3k7UabVLthawfwt+JuuN+kdSds7+yw/AL+U2j1RJrbC63K6zfxUhHoNUnbkHW6/4BQ/qrN/e/JN+mhu7v4LngMpfTROcSXFgJJ2k9KkFx4RSGGCON1szWhptsv0LsXoq8qCzyRQzxtPHMIiLc0CIiAIiIAiIgCIiAIiIAiIgCIiAIiIAiIgC5sQxBlPGZJDZo7ydwA3letRO2Npe82a0XJO4LMsext1XJmOqMamN5BynpK5NVqVRHzZ1abTu6Xkj+45j76t3G4sYPFYNg6XcpUY0XNgLk6rDeehelLSuleI4xme42A+J5B0rQ9H9GGUozOs+Y7Xbm9DOTrVLVTZqp7Tf1Zb23V6aOF6FfwjQZ8lnTng27cg9Pt3NVvw/BoacfRRgHl2k/1HWu1FeU6Wur5Vv5lNbqLLeL3cgi/jnAaybBcU+OQR6nTMB/mHwU7ko8WQKLfBHcijW6SUx1Cdneu2Kpa/0HB3UQfwWIzjLgzLhKPFHqiItzUIiIAiIgCIiAIiIAiIgCIiAIiIAiIgCIvifNlOS2axtfZm3XQFK04xnM7zZh4rbOf0u2hvZtVVa0kgAXJNgOUnYArFJoTUuJc50Zc4lxNzrJ27lJ6OaIOhl4WfKcvoBpvxucer4rz86Lr7cyTWfwi8hdTRViLzj8sktGdHxSx5na5nDjHkHNb0BTaL5kkDQXONgBck7gFewhGuOzHgimnOU5bT4sPeGgkmwGsk6gB0lVHF9OgLsphfdwjtn9Ld/WVD6R6SuqnFjDaAHUN7/wCJ3RyBQap9T2g29mrhzLXT6FJbVnodVbiUs5vLI53QTqHU0aguWyIqltyeWWSSSwgvqKQsN2ktPKDY/cvlEMliwvTWaKwl+lZ06ngdDt/arrheLx1LM8Tr8oOotPI4LKF0UVc+B4kidlcO4jkcN4Xfp9dOt4nvRw36KE1mO5muIozAsbbVx5hqeNTm813gdyk16CE1NKUeBSSi4vZfEIiLY1CIiAIiIAiIgCIiAIiIDnrsQjgbnmkbGy4bmeQ0XOwXK4PldR/6uH22+K5dOQ00oz0ZrBwjfoW7b6+P2fFUHJB+7kn/AHsWSeFaksv2NI+V9H/q4feN8VKxyBwDmkFpFwRsIOwhZC5kFv8ADcn/AHsWr4bbgY7M4MZG/Rn7AsOL2bOxDWyCjw9vY6VD49pbS0I/vMzWutcM2vI6GDWobyi6b/2dCGRWNVKDlvrDGjbI4fgN56li+Gk1FZDwxLzJPGHlxuXXeL3J/BMEtVG2tqXA3Gk02dOwSQ0FU+J2sPLWMzDla1zgSFBaW6bNeBTuZJTk63iZuW/NbmBItv2rQJXiNhcdTWgnqACyWtqDO973685LiDssdgt1WVdr7lCGxz/gn0VanPaxwOWoqmxtzucLdY1k6gByr1VUxvCeBe17P0bnAW5jr7B0FWxyprqoQhGUXnOfYuIttvJ/F2UuDTSi8cT3DltYd5Vr0X0Ta1rZ523eeM1h2MG4uG934K2ALso7Oc1tTePIr7teovZgsmXyaM1LRcwO7LH7gVHOaQbEEEbiLEdhWxKOxjAo6ptniztzx6TT8R0KW3sxYzW/Ujr7Ree+vQyxeMldG05XSMBG4kA9y78Rw91PI6KT0hv3OG4joXG6FpNy1pPKQCqjCi8TLVPKyjqwTSaOmmbIJWZfRcA4a2Hb2jatGGl1H/qofbb4rE8dw4SSBrGgOELngAAXIcNXddVnKOQL0GgjFV91/wCuRX6mhWSy9x+naHF4ai4hlZJltfI4OtfZe2zYuxfnTQnSP+zqxk3+U76OQDfG47etp1r9EseHAEG4IuCN4OwhWBV3VfDZ9KNq9I6aF5jlqImPFrtc9oIvrFwvfFcSZTQSTyHiRsLz1AXsOkr88aV08gqS+o/TTMbUuBtxOFuWs/pblCIzTV8R7zevlfR/6uH22+K9qLSOmnfwcNRE99icrXtJsNuoFfmdzRY6hsX6R0XoI20tO9sbA/gWcYNaDraL6wLpg3upjWuJMoiLByhERAEREBXtOJMtKD575l9I36bbfbxO34KheeD95fuHitB0yY404yUbaw52/QuIAtr49zvHxVJ4Cf8Ad2H24/BZOmr5f+e5xurB+833DxWrYcbwx8fhOI36Tn6hxu3b2rNHU89v8Ow+3H4LTKC/BR3ZwZyNuwbGGw4o6tnYjMXeHT2Pz7p3ixqsQnk+y13At6GR8X7zc9q4NHvrlN6+P8wXzjkRZVTtdtE0gPtFfWj31ym9fF+YLJZJYhhcj9BaVz5KOUjaW5PaIHxWZLR9NB/c39bfzBZwvPdpv/Kl5f2Z7PX+N/U8qqmErCx2w2PUQbgjuUzo1Riaqja4XaCXkcoaLj77KLU/oQ+1WAd8bgOvUVyafvWRi+GTqveK5NcjRURF6o80EREBU9P6EGNkw9Jrsh/ld/8AR96o60XTeQCkcDtLmgdd7/BZ0vO9oxSu3eKRfaBt1b+ZxP8ArbPUu/MFXNIcP4KXMBxH3cOh32grG/62z1LvzBScWjn9oRzQj9K2IyRnklBFh1EXHapNLY4WwS8Vj+Se3Ci2/AzVbV5JNJ/OKbzWR15qfUL7XQn0T022HsWLOaQSCLEEgg7QRqIPapPRfHTQ1cdSL5WmzwPtRH0x3ax0gL0BxXV/Ejg2nSf++VdPhw1sBFZPycDGfo2H+aS3Y1Zn5Wv1o/1UX5StQ0JpHPbLXyi0tW/hACNbKdvFhZ7PG63LL/K1+tH+qi/ArCOTT7rNnkimu2HqX6X0a+p0/qY/yhfmh2w9S/S+jX1On9TH+UIzfWcESSIiwV4REQBERAVvT50YpBw1W+kZwjfpY75r67N1bj8FnnC0X7wVP/LwWm6V8NwA83po6mTO36OUgNy67u17x8VUc2If7LSe0xZOqp93qvcr5lorf4gqf+Xgtewy3AR5Xl7eDbZ52vGUWcek7VQCcR/2Wk9pi0KivwTM7Qx2Rt2DY021tHQNiGtz3Lp7GN+V3R0wVfnTR9FOACRsbM0WIP8AMLHvVR0e+uU3r4/zBfo3F8Ijq4XQTtzRvFiN4O4tO4g6wVjWM+Terw+ds9Ow1EUbxK0t9MZTmtIzs2i6JnRTcnHZfE2HHabhaaVm8sNusax+CysK/UHlCo5Yw58nBPtxopWua9rt4Itr6wqFjE4EzxTMc+NxzMe4FjMp6XC7rG41BU/aVLlia+hPoJOOYSOarlIysabPedvIwa3O+HapHDq4wTMlH2XXtyt2Edyj6alykucc0jtrtmrc1o3NC91UOWy1s+Hj5lm1lNPxNepapsrGyMN2uFwV7LMsC0jfSGwGaIm5YTsPKw7irnR6X00g1yZDzX8U9+xeho1tdi3vDKC7STre5ZRNIo2XSOnaLmdnYbnuCreNac5gWUwIvqMjtR/ob8SpLdVVWstkdensseEjx05xcSSNgYbtj1u/n3DsH4qrr+k+PauSeqka4hsDnDnBzRfsK87ZOV9jl7/2X9Vaqgoo+H/W2epd+YK++T2m1yydDWD7yfgs6dJKZmyebusGGO2ZtySQVpWitRUwtjgfQSMa43fKZIiATruWg3tsFlYaSlu2Mv2rmuO85dZPFbjzM/8AKzo15tVipYLRVFybbGzAcb2hr71XdEsCNdWRU9uIXZ3nkibrd36h2redK9H219JJTu2uF2O5sg1td3/cVVvJJos6mikqJmZZ5HGMAjW2NjiDboc4E9QCvMnFC/FXmi/xsDQGgWAFgBuA2ALCvK1+tH+qi/Ara8UqpIoy+GEzPuBwYc1hIJ1nM7VqWTaY6I4hiFW6pbRlgLGsyuljJ4ote4KIi0zSllszt2w9S/S+jX1On9TH+ULET5MMRt9XHvI/Fa5oxWVLWxU81E6JjIwwymSNwu1oA4rTfWjJdVJSSwyyIiLBwBERAEREB8veGi5IA5TqXn52znt7wuHSDRyHEIhDUAlgcHjK4tOYdI61Xvmgw/mSe9f4obxUcb3+Opb/ADtnPb3hPO2c9veFUPmgw/mSe9f4p80GH8yT3r/FDbFfN+nUt/nbOe3vCeds57e8KofNBh/Mk96/xT5oMP5knvX+KDFfN+nUtxqY+c3vChtKMNZVRXa9vCsuW8Ya+Vp171FfNBh/Mk96/wAU+aDD/wBnJ71/itLK42RcZcGbwlGElKLfp1KgXAaiRfZa42r+ZxyjvCseLeR+myXpw8SD7LnuIcOS52FUybRKJjix7HtcNoLiCFQXaWFLxKT9Opd06hWrukhnHKO8JnHKO8KM+TMHNd7RT5MQc13tFQbNP7n9vUmzLkSecco7wmcco7woz5MQc13tFPkxBzXe0VjZo/c/t6jMuRJ5xyjvCZxyjvCi/kzBzXe0VYdH/JZHUEPla9kO30iHP6huHSpa6K7JbMZP7eppZb8NbUiV0QwlskgnkLRGw8UEjjP6uQfir752znt7wqh80OH8yT3r/FPmgw/mSe9f4q+09EaYbKKS+2N0tpt+nUt/nbOe3vCeds57faCqHzQYf+zk96/xT5oMP/Zye9f4qchxXzfp1Lf52znt9oJ52znt7wqh80GH8yT3r/FPmgw/9nJ71/igxXzfp1Lf52znt7wvplQ0mwc0nkBBVO+aDD/2cnvX+K7MI8mtFSTNqImPEjLkEyPIBItsvrQw1Dwb9OpaUREIwiIgCIiAIiIAiIgCIiAIiIAuLEsHiqRaVgPI7Y4dTl2otZRUlhoypOLyik12gDhrhkBHNfqPtDwURPonUs/ys3S0grTUXDPs6mXDKO2Gutjx3mXt0ZqT/kO7bD4qQpdBJ3HjljB15j3DV960BFrHs2pccs2l2ha+GEQWFaIQwWcRwjx9p2wH+FuwKdRF3QrjWsRWDinZKbzJ5CIikNAiIgCIiAIiIAiIgCIiAIiICHx/SDzR0DBGZHzy8C0Zg0B1r3cSNi8WaTllVFSVEDonzBxjcHCRjiwXc0uFi026FG6eB3DYfkID/OxYuBIBynaBtCkafRt76plZVSiSWJrmxMY3JHHn1OdYklziNVyVklxFRTfmT6i8ax9lKY2ZXSTzOLY4WWzPIF3HXqa0DWXHYpRU+YZcejMvovo3Mhvs4QPBkDf4stj1LBrBZe8l6nFqiJhkfS5mgXc2KQPeG77MLW5uoFSGH4gyoiZNE4Oje0Oa4bwfwPQvaSQNaXOIDQC4k7ABrJPQqp5MIyKEuIIZJUTyxg/sXSEtI6DtHWgwnHJbSqvQ6Yyz0zqqKjc6JrpG2EjM54Nxa4taRY+ibC6tDtiyPB62aCgY57y3DZJ54pnRNtNDmmcM+c34h3kC4usm1cVJenuajhGKMq4I6iK/BytD23FjY8o3Fe1ZK5rHOjZneBcMuG5jyZjqC88MpI4YY4oABCxgawDWMltVjv611LBG8Z3FaOlM/nApfM/pjEai3DMtkDsm3LtudinqOVz2NdIzg3ka2XDsp5Mw1FV2T9eN/wDHu/8AeFaUNp43YOLGsTFLTy1BaXCJjpC0aiQ0XsCV64fV8NDHKBYSMbJY7RmANj3qN00jLsOqwBcmnk1f0le2jEodRUzmm4MEesfyBBju58z1w/FhNLPEGkGB7YyTbjFzA+45PSsu9V3Ro3qsQcNnnLW36WwsDh2FWJDElhkPiOkbY520sUbpqlzeELGkARx7M8zzqYDu2k8i+ZcWqYy3PSZmOcGkwyB5Zc2zOY5rbtG+yhNF+JjGJtk1Sv4GRl/tQBpF29AKnNJ9IPMY45ODz8JPHBa+W3CG2bZu5EN3HDSSJlEUVpLiLoKdxj/TSEQxDlmk4re7b1BCNLLweOEaVxVVTUUrL5oMuvdIDqcWdDXXaptZzidLLhr6StdGxsUFqSVzHucXwSkAveC0bHnNf+JaK1wIBGsHXfoQ3nFLDRwY/i4o6aWpc0uETC8tFgTbcCV1003CMa+1szQ63JcX+KgvKH+q6v1LvgpjC/0EXq2flCGuO7nzOpERDUIiIAiIgOHEcGjqHwvkBLoJOGZYkWfa2sbx0LuREM5C4cVwaKqaGzNvldna4Etcx42OY8a2nqXciGE8EPU6Msmbwc8sssV/0bn2a4ckmUAvHQVLRxhoDWgBoAAA1AAagANwX0iGW2z+EKOw7R6GnpzTMbeFxeS1xzX4QkvBvuJJUkiDLOHBcHZRwtgizcGy+UOcXFoP2QTrsNwXciIG8nEcIjNSKux4YRGC9zbgy7P6PLcbV2oiDJ/HNBFiLg6rHeFA02h0cILIJZ4YSSeCjkIYCduS4JYOhpCn0QJtcDlw3DY6aMRQtysFzvJLjrLnOOtzidZJXUiIYIzFdHYal7JHgtmj9CWNxZI0HaA4bQeQ3C8KnRWObIKiSWYRvbK1rnWbnbra4hoFyOlTSIbbTC46vC2SyRSvuXQlz2C/FDnNy5i3eQCbcl12Ihrk5cSw5lTC+CUZo5GljhsuDyHcvuhoxDEyJpJaxoYC45jYCwu47V7ohnO7ByYrhjKqF8EoJjkaWOANjY8hGxcVHo02J7HiaoOTY10ri2wFgC3eFMIgy8YCIiGAiIgCIiAIiIAiIgCIiAIiIAiIgCIiAIiIAiIgCIiAIiIAiIgCIiAIiIAiIgCIiAIiIAiIgCIiAIiIAiIgCIiAIiIAiIgCIiAIiIAiIgCIiAIiIAiIgCIiAIiIAiIgCIiAIiIAiIgCIiAIiIAiIgCIiAIiIAiIgCIiAIiIAiI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6570" name="Picture 10" descr="http://www.archeofactu.pt/frontoffice/images/content/galerias/icom-cc/ICOM_portugal_logo_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6721" y="3528543"/>
            <a:ext cx="2808310" cy="2808311"/>
          </a:xfrm>
          <a:prstGeom prst="rect">
            <a:avLst/>
          </a:prstGeom>
          <a:noFill/>
        </p:spPr>
      </p:pic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1944638" y="15696440"/>
            <a:ext cx="504056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effectLst/>
                <a:cs typeface="Times New Roman" pitchFamily="18" charset="0"/>
              </a:rPr>
              <a:t>THE MUSEUM'S PUBLIC IN PORTUGAL: CHARACTERIZATION AND MOTIVATIONS</a:t>
            </a:r>
            <a:endParaRPr kumimoji="0" lang="pt-PT" sz="1600" b="1" i="0" u="none" strike="noStrike" cap="none" normalizeH="0" baseline="0" dirty="0" smtClean="0">
              <a:ln>
                <a:noFill/>
              </a:ln>
              <a:effectLst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Projecto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FCT- nº 3354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2000-2004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Prof.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Mário Moutinho,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 cstate="print"/>
          <a:srcRect l="22702" t="14569" r="23441" b="8662"/>
          <a:stretch>
            <a:fillRect/>
          </a:stretch>
        </p:blipFill>
        <p:spPr bwMode="auto">
          <a:xfrm>
            <a:off x="7561262" y="15186372"/>
            <a:ext cx="2448272" cy="2624725"/>
          </a:xfrm>
          <a:prstGeom prst="rect">
            <a:avLst/>
          </a:prstGeom>
          <a:noFill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1262" y="13177614"/>
            <a:ext cx="2448272" cy="1836204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10153550" y="16273958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b="1" dirty="0" smtClean="0">
                <a:latin typeface="Arial"/>
                <a:ea typeface="Times New Roman"/>
                <a:cs typeface="Calibri"/>
              </a:rPr>
              <a:t>INFOMUSA</a:t>
            </a:r>
            <a:endParaRPr lang="pt-PT" sz="1800" dirty="0" smtClean="0">
              <a:latin typeface="Times New Roman"/>
              <a:ea typeface="Times New Roman"/>
              <a:cs typeface="Calibri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Base de dados para acervos Museológicos</a:t>
            </a: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Coordenação: Judite Primo, Daniela </a:t>
            </a:r>
            <a:r>
              <a:rPr lang="pt-PT" sz="18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Rebouças</a:t>
            </a:r>
            <a:r>
              <a:rPr lang="pt-PT" sz="1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e Diogo Mateus</a:t>
            </a:r>
            <a:endParaRPr lang="pt-PT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153550" y="13105606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SIGNUD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Sistema de interpretação e de Gestão de Núcleos Documentais</a:t>
            </a: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Coordenação: Ana Mercedes </a:t>
            </a:r>
            <a:r>
              <a:rPr lang="pt-PT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Stoffel</a:t>
            </a:r>
            <a:r>
              <a:rPr lang="pt-PT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Fernandes</a:t>
            </a:r>
            <a:endParaRPr lang="pt-PT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18411" y="11089382"/>
            <a:ext cx="59034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smtClean="0">
                <a:ea typeface="Times New Roman" pitchFamily="18" charset="0"/>
                <a:cs typeface="Arial" pitchFamily="34" charset="0"/>
              </a:rPr>
              <a:t>Aplicações informáticas desenvolvidas no CESMU</a:t>
            </a:r>
            <a:endParaRPr lang="pt-PT" sz="4000" dirty="0" smtClean="0">
              <a:cs typeface="Arial" pitchFamily="34" charset="0"/>
            </a:endParaRPr>
          </a:p>
        </p:txBody>
      </p:sp>
      <p:pic>
        <p:nvPicPr>
          <p:cNvPr id="39" name="Picture 6" descr="DSC_006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61262" y="6408863"/>
            <a:ext cx="4752528" cy="31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13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66573" r:id="rId8" imgW="4276725" imgH="1181100" progId="">
              <p:embed/>
            </p:oleObj>
          </a:graphicData>
        </a:graphic>
      </p:graphicFrame>
      <p:sp>
        <p:nvSpPr>
          <p:cNvPr id="29" name="Rectângulo 28"/>
          <p:cNvSpPr/>
          <p:nvPr/>
        </p:nvSpPr>
        <p:spPr>
          <a:xfrm>
            <a:off x="3168774" y="2592438"/>
            <a:ext cx="9020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 smtClean="0"/>
              <a:t>Projectos  Internacionais  em Curso - CPLP </a:t>
            </a:r>
            <a:endParaRPr lang="pt-PT" dirty="0"/>
          </a:p>
        </p:txBody>
      </p:sp>
      <p:sp>
        <p:nvSpPr>
          <p:cNvPr id="30" name="Rectângulo 29"/>
          <p:cNvSpPr/>
          <p:nvPr/>
        </p:nvSpPr>
        <p:spPr>
          <a:xfrm>
            <a:off x="1584598" y="11087928"/>
            <a:ext cx="53003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4000" dirty="0" smtClean="0"/>
              <a:t>Projectos  Internacionais</a:t>
            </a:r>
          </a:p>
          <a:p>
            <a:pPr algn="r"/>
            <a:r>
              <a:rPr lang="pt-PT" sz="4000" dirty="0" smtClean="0"/>
              <a:t>TERCUD</a:t>
            </a:r>
            <a:endParaRPr lang="pt-PT" dirty="0"/>
          </a:p>
        </p:txBody>
      </p:sp>
      <p:sp>
        <p:nvSpPr>
          <p:cNvPr id="32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poster_ic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8814" y="4536654"/>
            <a:ext cx="3544055" cy="53420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60662" y="16850022"/>
            <a:ext cx="4968552" cy="858222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es-ES" sz="2100" dirty="0" err="1" smtClean="0"/>
              <a:t>Mouseion</a:t>
            </a:r>
            <a:r>
              <a:rPr lang="es-ES" sz="2100" dirty="0" smtClean="0"/>
              <a:t> </a:t>
            </a:r>
            <a:r>
              <a:rPr lang="es-ES" sz="2100" dirty="0"/>
              <a:t>II </a:t>
            </a:r>
            <a:r>
              <a:rPr lang="es-ES" sz="2100" dirty="0" smtClean="0"/>
              <a:t>Encuentro </a:t>
            </a:r>
            <a:r>
              <a:rPr lang="es-ES" sz="1800" dirty="0"/>
              <a:t>Transfronterizo</a:t>
            </a:r>
            <a:r>
              <a:rPr lang="es-ES" sz="2100" dirty="0"/>
              <a:t> de Museos </a:t>
            </a:r>
            <a:r>
              <a:rPr lang="es-ES" sz="2100" dirty="0" smtClean="0"/>
              <a:t> </a:t>
            </a:r>
            <a:r>
              <a:rPr lang="es-ES" sz="2100" dirty="0" err="1" smtClean="0"/>
              <a:t>Caceres</a:t>
            </a:r>
            <a:r>
              <a:rPr lang="es-ES" sz="2100" dirty="0"/>
              <a:t>, </a:t>
            </a:r>
            <a:r>
              <a:rPr lang="es-ES" sz="2100" dirty="0" smtClean="0"/>
              <a:t> </a:t>
            </a:r>
            <a:r>
              <a:rPr lang="es-ES" sz="1800" b="1" dirty="0" smtClean="0"/>
              <a:t>2008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3816846" y="9880412"/>
            <a:ext cx="3528392" cy="488890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en-US" sz="1800" b="1" dirty="0" smtClean="0"/>
              <a:t>Annual Conference ICTOP 2008</a:t>
            </a:r>
            <a:endParaRPr lang="en-US" sz="39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7286" y="4536654"/>
            <a:ext cx="4248472" cy="53244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09734" y="7128942"/>
            <a:ext cx="2160511" cy="144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2590" y="7560990"/>
            <a:ext cx="3024336" cy="171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622" y="11017374"/>
            <a:ext cx="5280025" cy="203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76686" y="13465646"/>
            <a:ext cx="4680520" cy="351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7286" y="11017374"/>
            <a:ext cx="6120680" cy="301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9"/>
          <p:cNvSpPr/>
          <p:nvPr/>
        </p:nvSpPr>
        <p:spPr>
          <a:xfrm>
            <a:off x="1584597" y="12961590"/>
            <a:ext cx="4680521" cy="488890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en-US" sz="1800" b="1" dirty="0" smtClean="0"/>
              <a:t>Annual Conference ICTOP 1994 </a:t>
            </a:r>
            <a:endParaRPr lang="en-US" sz="3900" dirty="0"/>
          </a:p>
        </p:txBody>
      </p:sp>
      <p:sp>
        <p:nvSpPr>
          <p:cNvPr id="17" name="Rectangle 8"/>
          <p:cNvSpPr/>
          <p:nvPr/>
        </p:nvSpPr>
        <p:spPr>
          <a:xfrm>
            <a:off x="7633270" y="14473758"/>
            <a:ext cx="7416824" cy="488890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en-US" sz="1800" b="1" dirty="0" smtClean="0"/>
              <a:t>XII  International </a:t>
            </a:r>
            <a:r>
              <a:rPr lang="en-US" sz="1800" b="1" dirty="0"/>
              <a:t>Workshop </a:t>
            </a:r>
            <a:r>
              <a:rPr lang="en-US" sz="1800" b="1" dirty="0" smtClean="0"/>
              <a:t>MINOM-ICOM –</a:t>
            </a:r>
            <a:r>
              <a:rPr lang="en-US" sz="1800" b="1" dirty="0" err="1" smtClean="0"/>
              <a:t>Amesterdão</a:t>
            </a:r>
            <a:r>
              <a:rPr lang="en-US" sz="1800" b="1" dirty="0" smtClean="0"/>
              <a:t>  2007</a:t>
            </a:r>
            <a:endParaRPr lang="en-US" sz="18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970397" y="3601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6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Icom Portuga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48907" y="15184546"/>
            <a:ext cx="5068939" cy="22322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33270" y="1741679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 smtClean="0"/>
              <a:t>VI Encontro Museus CPLP- </a:t>
            </a:r>
            <a:r>
              <a:rPr lang="pt-PT" sz="1800" dirty="0" err="1" smtClean="0"/>
              <a:t>Icom</a:t>
            </a:r>
            <a:r>
              <a:rPr lang="pt-PT" sz="1800" dirty="0" smtClean="0"/>
              <a:t> – Portugal 2011</a:t>
            </a:r>
            <a:endParaRPr lang="pt-PT" sz="1800" dirty="0"/>
          </a:p>
        </p:txBody>
      </p:sp>
      <p:graphicFrame>
        <p:nvGraphicFramePr>
          <p:cNvPr id="75777" name="Object 1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75777" r:id="rId11" imgW="4276725" imgH="1181100" progId="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7561262" y="9865246"/>
            <a:ext cx="3816424" cy="488890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en-US" sz="1800" b="1" dirty="0" smtClean="0"/>
              <a:t>XII  Workshop  MINOM-ICOM 2007</a:t>
            </a:r>
            <a:endParaRPr lang="en-US" sz="3900" dirty="0"/>
          </a:p>
        </p:txBody>
      </p:sp>
      <p:sp>
        <p:nvSpPr>
          <p:cNvPr id="26" name="Rectângulo 25"/>
          <p:cNvSpPr/>
          <p:nvPr/>
        </p:nvSpPr>
        <p:spPr>
          <a:xfrm>
            <a:off x="648494" y="504206"/>
            <a:ext cx="11305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6000" dirty="0" smtClean="0"/>
              <a:t>Investigação</a:t>
            </a:r>
            <a:r>
              <a:rPr lang="pt-PT" sz="9600" dirty="0" smtClean="0"/>
              <a:t> </a:t>
            </a:r>
            <a:r>
              <a:rPr lang="pt-PT" sz="1800" dirty="0" smtClean="0"/>
              <a:t>Centro de Estudos de Sociomuseologia </a:t>
            </a:r>
            <a:endParaRPr lang="en-US" sz="1800" dirty="0"/>
          </a:p>
        </p:txBody>
      </p:sp>
      <p:sp>
        <p:nvSpPr>
          <p:cNvPr id="27" name="Rectangle 20"/>
          <p:cNvSpPr/>
          <p:nvPr/>
        </p:nvSpPr>
        <p:spPr>
          <a:xfrm>
            <a:off x="3384798" y="3456534"/>
            <a:ext cx="6672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400" dirty="0" smtClean="0"/>
              <a:t>Conferências Internacionais</a:t>
            </a:r>
            <a:endParaRPr lang="pt-PT" dirty="0"/>
          </a:p>
        </p:txBody>
      </p:sp>
      <p:sp>
        <p:nvSpPr>
          <p:cNvPr id="25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6527" y="864246"/>
            <a:ext cx="8136904" cy="1135221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pt-PT" sz="6000" dirty="0" smtClean="0"/>
              <a:t>Viagens de estudo</a:t>
            </a:r>
            <a:endParaRPr kumimoji="0" lang="en-US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193" name="Picture 1" descr="cartaz holanda 2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5518" y="6624886"/>
            <a:ext cx="3224445" cy="48965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197" name="Picture 2" descr="st_quentin_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118" y="12025486"/>
            <a:ext cx="3332565" cy="2361107"/>
          </a:xfrm>
          <a:prstGeom prst="rect">
            <a:avLst/>
          </a:prstGeom>
          <a:noFill/>
        </p:spPr>
      </p:pic>
      <p:pic>
        <p:nvPicPr>
          <p:cNvPr id="8196" name="Picture 3" descr="p10007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1685" y="12025486"/>
            <a:ext cx="2967409" cy="23734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880741" y="11449422"/>
            <a:ext cx="5616625" cy="535057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pPr algn="ctr"/>
            <a:r>
              <a:rPr lang="es-ES" sz="2100" dirty="0" smtClean="0">
                <a:latin typeface="Arial"/>
                <a:ea typeface="Times New Roman"/>
                <a:cs typeface="Times New Roman"/>
              </a:rPr>
              <a:t>2006- Montreal, </a:t>
            </a:r>
            <a:r>
              <a:rPr lang="es-ES" sz="2100" dirty="0" err="1" smtClean="0">
                <a:latin typeface="Arial"/>
                <a:ea typeface="Times New Roman"/>
                <a:cs typeface="Times New Roman"/>
              </a:rPr>
              <a:t>Canada</a:t>
            </a:r>
            <a:r>
              <a:rPr lang="es-ES" sz="2100" dirty="0" smtClean="0">
                <a:latin typeface="Arial"/>
                <a:ea typeface="Times New Roman"/>
                <a:cs typeface="Times New Roman"/>
              </a:rPr>
              <a:t> e Burlington, USA</a:t>
            </a:r>
            <a:endParaRPr lang="en-US" sz="21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08733" y="14370749"/>
            <a:ext cx="4032448" cy="535057"/>
          </a:xfrm>
          <a:prstGeom prst="rect">
            <a:avLst/>
          </a:prstGeom>
        </p:spPr>
        <p:txBody>
          <a:bodyPr wrap="square" lIns="209841" tIns="104921" rIns="209841" bIns="104921">
            <a:spAutoFit/>
          </a:bodyPr>
          <a:lstStyle/>
          <a:p>
            <a:r>
              <a:rPr lang="pt-PT" sz="2100" dirty="0" smtClean="0">
                <a:latin typeface="Arial"/>
                <a:ea typeface="Times New Roman"/>
                <a:cs typeface="Times New Roman"/>
              </a:rPr>
              <a:t>2008- </a:t>
            </a:r>
            <a:r>
              <a:rPr lang="pt-PT" sz="2100" dirty="0" err="1" smtClean="0">
                <a:latin typeface="Arial"/>
                <a:ea typeface="Times New Roman"/>
                <a:cs typeface="Times New Roman"/>
              </a:rPr>
              <a:t>Amsterdão</a:t>
            </a:r>
            <a:r>
              <a:rPr lang="pt-PT" sz="2100" dirty="0" smtClean="0">
                <a:latin typeface="Arial"/>
                <a:ea typeface="Times New Roman"/>
                <a:cs typeface="Times New Roman"/>
              </a:rPr>
              <a:t>, Holanda</a:t>
            </a:r>
            <a:endParaRPr lang="en-US" sz="2100" dirty="0"/>
          </a:p>
        </p:txBody>
      </p:sp>
      <p:sp>
        <p:nvSpPr>
          <p:cNvPr id="13" name="Rectangle 12"/>
          <p:cNvSpPr/>
          <p:nvPr/>
        </p:nvSpPr>
        <p:spPr>
          <a:xfrm>
            <a:off x="2736725" y="17467093"/>
            <a:ext cx="3246669" cy="535057"/>
          </a:xfrm>
          <a:prstGeom prst="rect">
            <a:avLst/>
          </a:prstGeom>
        </p:spPr>
        <p:txBody>
          <a:bodyPr wrap="none" lIns="209841" tIns="104921" rIns="209841" bIns="104921">
            <a:spAutoFit/>
          </a:bodyPr>
          <a:lstStyle/>
          <a:p>
            <a:r>
              <a:rPr lang="pt-PT" sz="2100" dirty="0" smtClean="0">
                <a:latin typeface="Arial"/>
                <a:ea typeface="Times New Roman"/>
                <a:cs typeface="Times New Roman"/>
              </a:rPr>
              <a:t>2009- São Paulo, Brasil</a:t>
            </a:r>
            <a:endParaRPr lang="en-US" sz="21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3109" y="14370749"/>
            <a:ext cx="2785004" cy="535057"/>
          </a:xfrm>
          <a:prstGeom prst="rect">
            <a:avLst/>
          </a:prstGeom>
        </p:spPr>
        <p:txBody>
          <a:bodyPr wrap="none" lIns="209841" tIns="104921" rIns="209841" bIns="104921">
            <a:spAutoFit/>
          </a:bodyPr>
          <a:lstStyle/>
          <a:p>
            <a:r>
              <a:rPr lang="pt-PT" sz="2100" dirty="0" smtClean="0">
                <a:latin typeface="Arial"/>
                <a:ea typeface="Times New Roman"/>
                <a:cs typeface="Times New Roman"/>
              </a:rPr>
              <a:t>2007- Paris, França</a:t>
            </a:r>
            <a:endParaRPr lang="en-US" sz="2100" dirty="0"/>
          </a:p>
        </p:txBody>
      </p:sp>
      <p:sp>
        <p:nvSpPr>
          <p:cNvPr id="16" name="Rectangle 15"/>
          <p:cNvSpPr/>
          <p:nvPr/>
        </p:nvSpPr>
        <p:spPr>
          <a:xfrm>
            <a:off x="6193110" y="17426086"/>
            <a:ext cx="3634596" cy="535057"/>
          </a:xfrm>
          <a:prstGeom prst="rect">
            <a:avLst/>
          </a:prstGeom>
        </p:spPr>
        <p:txBody>
          <a:bodyPr wrap="none" lIns="209841" tIns="104921" rIns="209841" bIns="104921">
            <a:spAutoFit/>
          </a:bodyPr>
          <a:lstStyle/>
          <a:p>
            <a:r>
              <a:rPr lang="pt-PT" sz="2100" dirty="0" smtClean="0">
                <a:latin typeface="Arial"/>
                <a:ea typeface="Times New Roman"/>
                <a:cs typeface="Times New Roman"/>
              </a:rPr>
              <a:t>2010 -</a:t>
            </a:r>
            <a:r>
              <a:rPr lang="pt-PT" sz="2100" dirty="0" err="1" smtClean="0">
                <a:latin typeface="Arial"/>
                <a:ea typeface="Times New Roman"/>
                <a:cs typeface="Times New Roman"/>
              </a:rPr>
              <a:t>Amsterdão</a:t>
            </a:r>
            <a:r>
              <a:rPr lang="pt-PT" sz="2100" dirty="0" smtClean="0">
                <a:latin typeface="Arial"/>
                <a:ea typeface="Times New Roman"/>
                <a:cs typeface="Times New Roman"/>
              </a:rPr>
              <a:t>, Holanda</a:t>
            </a:r>
            <a:endParaRPr lang="en-US" sz="21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49494" y="17426086"/>
            <a:ext cx="3094448" cy="535057"/>
          </a:xfrm>
          <a:prstGeom prst="rect">
            <a:avLst/>
          </a:prstGeom>
        </p:spPr>
        <p:txBody>
          <a:bodyPr wrap="none" lIns="209841" tIns="104921" rIns="209841" bIns="104921">
            <a:spAutoFit/>
          </a:bodyPr>
          <a:lstStyle/>
          <a:p>
            <a:r>
              <a:rPr lang="pt-PT" sz="2100" dirty="0" smtClean="0">
                <a:latin typeface="Arial"/>
                <a:ea typeface="Times New Roman"/>
                <a:cs typeface="Times New Roman"/>
              </a:rPr>
              <a:t>2011- Nova York, EUA</a:t>
            </a:r>
            <a:endParaRPr lang="en-US" sz="21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41515" y="12007484"/>
            <a:ext cx="3192355" cy="23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65518" y="15049821"/>
            <a:ext cx="3168352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7126" y="15121830"/>
            <a:ext cx="307234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2744" y="15121830"/>
            <a:ext cx="3120366" cy="234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8" name="Picture 8" descr="C:\Documents and Settings\Proprietário-de-HP\Os meus documentos\As minhas imagens\viagens_estudo\Museologia Quebeq 2006\DSC0136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65118" y="9055041"/>
            <a:ext cx="3295515" cy="2466389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024758" y="6416415"/>
            <a:ext cx="6120679" cy="280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37" fontAlgn="base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2011- Nova Iorque, USA,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Museologia tradicional e museus comunitários</a:t>
            </a:r>
            <a:endParaRPr lang="en-GB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2010 -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Amsterdam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Holanda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Reinwardt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Academy. 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XIII MINOM’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Workshp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Museus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de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Amsterdão</a:t>
            </a:r>
            <a:endParaRPr lang="en-GB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2009 -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São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Paulo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Brasil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Universidade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de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São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Paulo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Museus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 debates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museais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São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Paulo</a:t>
            </a:r>
            <a:endParaRPr lang="en-GB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2008 -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Amsterdão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Haarlem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Holanda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Reinwardt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Academy,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Inovação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museológica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ensino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da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Museologia</a:t>
            </a:r>
            <a:endParaRPr lang="en-GB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2007 –Paris,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França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Museus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ecomuseus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na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Île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de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France</a:t>
            </a:r>
            <a:endParaRPr lang="en-GB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2006 –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Montreal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Canada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 </a:t>
            </a:r>
            <a:r>
              <a:rPr lang="en-GB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Burlington</a:t>
            </a:r>
            <a:r>
              <a:rPr lang="en-GB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USA,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Museologia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urbana</a:t>
            </a:r>
            <a:r>
              <a:rPr lang="en-GB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 </a:t>
            </a:r>
            <a:r>
              <a:rPr lang="en-GB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ecomuseologia</a:t>
            </a:r>
            <a:endParaRPr lang="en-GB" sz="16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970397" y="3601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7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4753" name="Object 1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74753" r:id="rId11" imgW="4276725" imgH="1181100" progId="">
              <p:embed/>
            </p:oleObj>
          </a:graphicData>
        </a:graphic>
      </p:graphicFrame>
      <p:sp>
        <p:nvSpPr>
          <p:cNvPr id="24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7459" y="881153"/>
            <a:ext cx="7617979" cy="1135221"/>
          </a:xfrm>
          <a:prstGeom prst="rect">
            <a:avLst/>
          </a:prstGeom>
          <a:noFill/>
        </p:spPr>
        <p:txBody>
          <a:bodyPr wrap="square" lIns="209841" tIns="104921" rIns="209841" bIns="104921" rtlCol="0">
            <a:spAutoFit/>
          </a:bodyPr>
          <a:lstStyle/>
          <a:p>
            <a:r>
              <a:rPr lang="pt-PT" sz="6000" dirty="0" smtClean="0"/>
              <a:t>Extensão universitária</a:t>
            </a:r>
          </a:p>
        </p:txBody>
      </p:sp>
      <p:pic>
        <p:nvPicPr>
          <p:cNvPr id="5121" name="Picture 1" descr="poster_alcan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646" y="4968701"/>
            <a:ext cx="3097785" cy="468052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5478" y="4935657"/>
            <a:ext cx="3168353" cy="473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artazwe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9014" y="4968702"/>
            <a:ext cx="3281971" cy="46878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28614" y="9760193"/>
            <a:ext cx="7145292" cy="932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9841" tIns="104921" rIns="209841" bIns="104921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Encontro Nacional Museologia e Autarquias</a:t>
            </a:r>
            <a:endParaRPr lang="en-US" sz="18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2010- XVI Encontro Nacional Museologia e Autarquias, Câmara Municipal de Constância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eBatalha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Território, Cultura e Desenvolvimento Local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2008- XV Encontro Nacional Museologia e Autarquias, Câmara Municipal de Alcanena,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Território Cultura e Desenvolvimento.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2007- XIV Encontro Nacional Museologia e Autarquias Câmara Municipal de Aljezur,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Que gestão para os museus municipais?.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2005- XIII Encontro Nacional Museologia e Autarquias Caparica IPQ Instituto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Portugues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da Qualidade,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 Qualidade em Museus: Avaliação, auto-avaliação, ferramentas, critérios e normas.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(actas)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2000- XII Encontro Nacional Museologia e Autarquias, Câmara Municipal de Santarém,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Museologia e museólogos na viragem do milénio.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1999- XI Encontro Nacional Museologia e Autarquias Câmara Municipal de Caldas da Rainha,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Museus Municipais numa perspectiva de desenvolvimento cultural.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1999- X Encontro Nacional Museologia e Autarquias, Junta de Freguesia de Monte Redondo,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 construção de um Museu Local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1998- IX Encontro Nacional Museologia e Autarquias Câmara Municipal de Loures,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Museus nas Autarquias e Carreiras profissionais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(atas)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1997- VIII Encontro Nacional Museologia e Autarquias Câmara Municipal de Portimão,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Novos museus:  Modelos, Limites e Desafios.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1998- VII Encontro Nacional Museologia e Autarquias, Câmara Municipal de Setúbal,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Experiências e </a:t>
            </a:r>
            <a:r>
              <a:rPr lang="pt-PT" sz="16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Perspetivas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(atas)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1996- VI Encontro Nacional Museologia e Autarquias Câmara Municipal de Aveiro,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Museus, Tradição e Modernidade na Cultura Portuguesa.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1994- V Encontro Nacional Museologia e Autarquias Câmara Municipal de Lisboa,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 Museu e a Cidade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(atas)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1993- IV Encontro Nacional Museologia e Autarquias, Câmara Municipal de Tondela,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Património Natural e Autarquias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(atas) 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1992- III Encontro Nacional Museologia e Autarquias, Câmara Municipal de Setúbal,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 Ensino da Museologia em Portugal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1991- II Encontro Nacional Museologia e Autarquias, Câmara Municipal de Beja,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Estruturas museológicas, Museus e educação, Museus e desenvolvimento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 sz="1600" dirty="0" smtClean="0"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1990- I Encontro Nacional Museologia e Autarquias </a:t>
            </a:r>
            <a:r>
              <a:rPr lang="pt-PT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UAL-Lisboa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pt-PT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Relações poder Central Património Autarquias e Regionalização</a:t>
            </a: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pt-PT" sz="1600" dirty="0" smtClean="0"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8614" y="3288480"/>
            <a:ext cx="10657184" cy="1431153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PT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Os Encontros Nacionais Museologia e autarquias foram criados com o objectivo de aproximar a realidade patrimonial dos municípios em particular na área da Museologia Local, com o meio académico, possibilitando troca de saberes e de práticas. Este diálogo tem-se revelado ao longo dos últimos 20 anos particularmente rico. Os Encontros, que têm uma duração de 2 a 3 dias, estão organizados de forma a permitir o conhecimento da realidade museológica local e são sempre realizados em parceria com as Câmara Municipais</a:t>
            </a:r>
            <a:r>
              <a:rPr lang="pt-PT" sz="23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422" y="14041710"/>
            <a:ext cx="3744416" cy="175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AutoShape 5" descr="data:image/jpg;base64,/9j/4AAQSkZJRgABAQAAAQABAAD/2wCEAAkGBhQSERUTExMUFRUWFRcWFhgYFRcaFRgUFxgWFxgXGBQXHSYeHRspGhgYHy8iIycqLCwsFx4xNTAqNSYtLCkBCQoKDgwOGA8PFikcFBwpKSkpKSkpKSkpKSkpKSkpKSkpKSkpKSkuKSwsKSksLCkpKSwsKSksLCkpLCkpKSksKf/AABEIAJAAaAMBIgACEQEDEQH/xAAbAAACAgMBAAAAAAAAAAAAAAAEBQMGAAECB//EADkQAAECBAQEAwYFAwUBAAAAAAECEQADITEEBRJBIlFhcRMygQYjQpGhwVJiseHwFHLxFUNTgtEz/8QAGQEAAwEBAQAAAAAAAAAAAAAAAAECAwQF/8QAIBEAAgIBBAMBAAAAAAAAAAAAAAECERITITFRAyJB8P/aAAwDAQACEQMRAD8AUTBUg8z+sSIwMw2Qr5GLFjMraZ4iUFdTQc+ccGbOJDICeeogn6R5LlZ7HBX1yVJooEdxG5aCSwBJix5rKBlKfYOO7i0Zk+GCZYVuqpO7GwgCxJ/QzBUoU3aMlySSwBPQQ3w+dgk6gw2Icn1iKdjEiaFyxcMXBAc0hDsLxWVIEtRSniajE37Qm8MgsRXlv8otGKmlKFKFwHhPg8QTNK9GonYc6VgEnsDpwEw2Qr5RpUgpuCO4iwhU0kMkJG+oufpHWay3lHoxHSsFCyK9KkqUaAntE6sGtIcoUB2h3lAHhBr11d+sdjxUvRK+xY/JodCsQSxURkTzKrPDp4rcukZEjLBlc4GaUUc8x6mOPaH2cWfeImaJYDqDEOw1Eg7U5xWs9xyhMVLCkoT4SlVFVu40jrsG3gQ5rM8JEpKmT4IUXKWVU/iIDC1KxceNxSi29izzcsEyTwq4loUU2bhUkX/tc+kR5BLlzNcvUfduBYFSXYGtIpy1HTvYsAaB+XSB16gGIIatQRdtoAx+WXvDeyIB1OFAsQFA8KTqIJLV8ptAWMycKPu9AAcWUNTaSTUUooCt6xWzj1hxrNAnSHP0rHS8wmPVamJSTUlzSqgS5MDodPs9BXk4WhQKwQQBwvXi0HbYiAsDlHhKmcSSxpd2SQlVWZ9RtcxTf9SmaiyiGLNqvV+b3rG5mYLGoaqaxwHcne94LXQsX2X+fkxWkLE0gaUkpH4ioCrbEfpG8zylXhrqLA2UdyagBx5TWPPk4pSPEKSxMwAnlVUSqzWZpXxuygNbnylyXq14dronB9lzw2SI06tZQWDutq6UquwHxUEMMJksxJZcwKrQsRUFiK9Y85xmImaVhZJGpDakkAioCtJjeMzmYlStMxVFM1AOty5rv+0CaXwHF9lnzeWBNDVCkoPqRGQGlRJEZEFBuFy8LWlKwkupqgFud3htjsmkaCAlDo8oqr0Lhge0Kv6l6gNWlRVjzeJ52YzFpYqJG9Q1O0NNIpptivL8qfFBxRPEfTy/X9ILznL/ABPBWtDHWJax+VSi1e3yeA8wxSkPoURqFeohdLxiwnQFnSS7dXBBrvT6Qk0KSdjleQywrEe7LIQCi99JJrvWCM1wiZgwyRLdwGY2SwOnUQz0ueUJ1ZvOU4MxRBDEUYg3EbTmM1kjWpkkFNbEcqQ7QqY2xWSSfDWsISFIUkUWVbpBBJDPXaCV5Fh/HTLCTqbUS78IBGkF+dYTLzSaoEKWog3FGoXFI2rGzCsLKiVCx3h5IVMbDJ5KkBQlFOqaEEEmodj/AJjU/IJenEjQQlAeWQSPhJLEXrA83OFLlaFOVagrW9aWoBHC8ymqBCpiiCGI2btBaFUhjNyJBmpBSqYPCCla5huDSpFug3jeJyWQTKVoDLJC9AKnABNHDtC8ZjM1BWtTgM/5eUdKx0ws61Fi4rUHnDtE4yDsyy9AQFy0pYKZ0qV8ilW/URkCTcWtbBayoDnG4T34KW3Isk4QMxKrUGrZ+UGSUsbBNqM5hbLxRJLgbvyv1gnDuQWU3K7N1EPTkW/JE5zhmFq8oUphtOw6pjNxN5q1BpsB9940MkW/l7B9usGlIWpEXoESJENZOSVAJY8t2dn5D7tEGKy5Y8g1fTtfpBpSFqRBUiJQI0nCTW/+Z+/8+0cGfpJSfMLhi8GnIM0TgRIkRzicQgSwUkudt3tAcnGlRazO9IH42GVjECJEiI5FQDBCURNCs2lMZEqERkUrE2I1Sgt+IIA3ANy4YtYPvGsHq1MmooTSgI2iPEytL8QqTezdh94aZVJT4alBiocIPWm9nrHUjGRIRoYlLW3a1zRq8hBWFzBISQVJBD3UBRupv/7EKX0hySS9CBStgBvA+JkMtZICnaqgOnltttFWRyMhigDxKbk6k12JZ+XOsQIzIkl2KSr/AJEOALV3/wAwmzDKiptADAE8IoSzgW9IKwwUkMuWlQADcAKum1+8FjpDM4oaVUSWt7xAfn694jxs9ChpdLEBz4iXYEFgH9GNGpAxKfiQEu4IKQCDStRGghLqAQgsaWcuA70gBIX4pXhgF0kEsGKWHRhaBV4q1b9KRPnCQAkBISXJZIr1cNyhfIkg3tGTNolkwVUiC0iIcAgaA0FpRGNDsxCYyJUpjIohsqhQVWIaxcc94eezCOBhbxPR+CpHY/rCRlF6GpLU2DuW+8OPZvFJl8BU2ouSXbZn5RvEifAbiZepCiAx16Rzrb6wimSVIUQSzij9KMCbbxZir3blQAK1KPo/psPpCyctOojXQuAWBLs70Y8+8W0RFg6wtPxFLb0ArWpt5mgj+jDU4qJKiCXJvVQFz0ADR2glZqAwqkUNA1SnTUE1/WJsLOs4dL7EAVBPLm3oYSQ2yFUlhxHtVyNO7gOB9YhRLNG00N9VyNQO1RaF/tPm6kTQmWR5SVAhJYqJYPza/YRFkeLmTleGpRLpoxACQNtLVMK96Kp1Z3nKmCafEpzzPf0heF1hjjsrI1jUrUl1MpVSN1CgG0KwSoXr3iJcmkeC1ZbVAg5KIEyiX7sQySiM6E2aSiMghCIyKoiynYQe8J4lbEJISaVNSWG3yhqcPLkhS1yySqksLALdXTQ3hRMxSEOlkqNwShiDu1eUATJylJDqJ9bDYNtWNE6G1Y9yTGGYuYlR0ggkAJGmt25bd2ifH4kImFBoCxLJ4ylwQXAo+l36B4Q4OUtNUONTgVq3brzhxjsDOm1CVFmd9LmxYC+5uYpW0S0rO5CEAlRUUCwSV6qOS6iqnYCvWkEDFSUBZKxwDnSwbbeE8zLiiWSZiSS7oeoYsKBwDWAhP1p0k3u/cNWFbQ8UxRicQqYorVVSqks3LbaC8FMISWoQynHmoXoXpHc7DaWAW9WJox6ijtGxhmKrN3cV2HOsQaljwsyTMAUtflu6izBtrc4Q4zEyzOPhsxNGDB92ERy8To1aU6hY8nLQFJSTMDc6docnsSo0eg5Ul5YPOGCJcB5Kl5Q3hohESkZyZiERqCEojI0ozs81mYR1O533jqXgQOXyf1glaGP85xoTU8xHKpS+HY0kM8HmCZadKUbh1FTk7eW3pA+Lxc6YNJXw3ZmqDvA6cQn8Q/npEqcWj8Q/npF5TIqKB5uXrUGe4IpyJcgmNy8oUwBU4Dt0g1ONR+Mfz0iVOPl/jH1h+wm0Af6UpAKtRDAktdgISTcXL38Qb1Tv6mLXOzCXoUy0vpLd2LfWKgkK1BwsgJYFkulXC7JUpi+lq/ihvIqNBSMzw4QkATNYNSUhjy+KnyjeHx+HSp1pnJep0pAdJswJtvA4Xw6fCLalFtKLFaVJTq8zMCPXlEiVsvUJRVwJTxJQaghyySAxFH+UL2H6/mWDC+2UiUgDw5zGxKU1Zt9XURY8hzpGKQVywoBKtPEzuwOxPMR5xhsMUeETKmEpWSoMli7UG+wNRvtF99ilpVLmKSkpeYHBa4loSSAkkVZ7mpMXG73MvIopWWJKYyJUpjI6KORsreKwiFu4Arcd4rOJycoURq35fvFkTOd2A33+0QY2S4jgjN/D0pQ7ECMuvUV6fvEiMpp5vp06GDUJidCYtTkZYoAlZOR8QuDVP7xJLyQhxrFfy/vDNCYIQmLyZLSFQyF/iG/wnf8A7RKPZ4kvr6+Tp/dDZCYIRLirZLEkj2Wb/cuQfINi4+K3SJEex4cnxL/kFC9xxQ/QiCES4pWZ2V8eyL/7qnd/IOTXe16Q1yTJBhkFOsqBVqdgNgOvKGSE/OIsSvreFKVFRTk6JtI6/ONwvw2YJUSEqCim7FyO8ZApg4H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439" name="AutoShape 7" descr="data:image/jpg;base64,/9j/4AAQSkZJRgABAQAAAQABAAD/2wCEAAkGBhQSERUTExMUFRUWFRcWFhgYFRcaFRgUFxgWFxgXGBQXHSYeHRspGhgYHy8iIycqLCwsFx4xNTAqNSYtLCkBCQoKDgwOGA8PFikcFBwpKSkpKSkpKSkpKSkpKSkpKSkpKSkpKSkuKSwsKSksLCkpKSwsKSksLCkpLCkpKSksKf/AABEIAJAAaAMBIgACEQEDEQH/xAAbAAACAgMBAAAAAAAAAAAAAAAEBQMGAAECB//EADkQAAECBAQEAwYFAwUBAAAAAAECEQADITEEBRJBIlFhcRMygQYjQpGhwVJiseHwFHLxFUNTgtEz/8QAGQEAAwEBAQAAAAAAAAAAAAAAAAECAwQF/8QAIBEAAgIBBAMBAAAAAAAAAAAAAAECERITITFRAyJB8P/aAAwDAQACEQMRAD8AUTBUg8z+sSIwMw2Qr5GLFjMraZ4iUFdTQc+ccGbOJDICeeogn6R5LlZ7HBX1yVJooEdxG5aCSwBJix5rKBlKfYOO7i0Zk+GCZYVuqpO7GwgCxJ/QzBUoU3aMlySSwBPQQ3w+dgk6gw2Icn1iKdjEiaFyxcMXBAc0hDsLxWVIEtRSniajE37Qm8MgsRXlv8otGKmlKFKFwHhPg8QTNK9GonYc6VgEnsDpwEw2Qr5RpUgpuCO4iwhU0kMkJG+oufpHWay3lHoxHSsFCyK9KkqUaAntE6sGtIcoUB2h3lAHhBr11d+sdjxUvRK+xY/JodCsQSxURkTzKrPDp4rcukZEjLBlc4GaUUc8x6mOPaH2cWfeImaJYDqDEOw1Eg7U5xWs9xyhMVLCkoT4SlVFVu40jrsG3gQ5rM8JEpKmT4IUXKWVU/iIDC1KxceNxSi29izzcsEyTwq4loUU2bhUkX/tc+kR5BLlzNcvUfduBYFSXYGtIpy1HTvYsAaB+XSB16gGIIatQRdtoAx+WXvDeyIB1OFAsQFA8KTqIJLV8ptAWMycKPu9AAcWUNTaSTUUooCt6xWzj1hxrNAnSHP0rHS8wmPVamJSTUlzSqgS5MDodPs9BXk4WhQKwQQBwvXi0HbYiAsDlHhKmcSSxpd2SQlVWZ9RtcxTf9SmaiyiGLNqvV+b3rG5mYLGoaqaxwHcne94LXQsX2X+fkxWkLE0gaUkpH4ioCrbEfpG8zylXhrqLA2UdyagBx5TWPPk4pSPEKSxMwAnlVUSqzWZpXxuygNbnylyXq14dronB9lzw2SI06tZQWDutq6UquwHxUEMMJksxJZcwKrQsRUFiK9Y85xmImaVhZJGpDakkAioCtJjeMzmYlStMxVFM1AOty5rv+0CaXwHF9lnzeWBNDVCkoPqRGQGlRJEZEFBuFy8LWlKwkupqgFud3htjsmkaCAlDo8oqr0Lhge0Kv6l6gNWlRVjzeJ52YzFpYqJG9Q1O0NNIpptivL8qfFBxRPEfTy/X9ILznL/ABPBWtDHWJax+VSi1e3yeA8wxSkPoURqFeohdLxiwnQFnSS7dXBBrvT6Qk0KSdjleQywrEe7LIQCi99JJrvWCM1wiZgwyRLdwGY2SwOnUQz0ueUJ1ZvOU4MxRBDEUYg3EbTmM1kjWpkkFNbEcqQ7QqY2xWSSfDWsISFIUkUWVbpBBJDPXaCV5Fh/HTLCTqbUS78IBGkF+dYTLzSaoEKWog3FGoXFI2rGzCsLKiVCx3h5IVMbDJ5KkBQlFOqaEEEmodj/AJjU/IJenEjQQlAeWQSPhJLEXrA83OFLlaFOVagrW9aWoBHC8ymqBCpiiCGI2btBaFUhjNyJBmpBSqYPCCla5huDSpFug3jeJyWQTKVoDLJC9AKnABNHDtC8ZjM1BWtTgM/5eUdKx0ws61Fi4rUHnDtE4yDsyy9AQFy0pYKZ0qV8ilW/URkCTcWtbBayoDnG4T34KW3Isk4QMxKrUGrZ+UGSUsbBNqM5hbLxRJLgbvyv1gnDuQWU3K7N1EPTkW/JE5zhmFq8oUphtOw6pjNxN5q1BpsB9940MkW/l7B9usGlIWpEXoESJENZOSVAJY8t2dn5D7tEGKy5Y8g1fTtfpBpSFqRBUiJQI0nCTW/+Z+/8+0cGfpJSfMLhi8GnIM0TgRIkRzicQgSwUkudt3tAcnGlRazO9IH42GVjECJEiI5FQDBCURNCs2lMZEqERkUrE2I1Sgt+IIA3ANy4YtYPvGsHq1MmooTSgI2iPEytL8QqTezdh94aZVJT4alBiocIPWm9nrHUjGRIRoYlLW3a1zRq8hBWFzBISQVJBD3UBRupv/7EKX0hySS9CBStgBvA+JkMtZICnaqgOnltttFWRyMhigDxKbk6k12JZ+XOsQIzIkl2KSr/AJEOALV3/wAwmzDKiptADAE8IoSzgW9IKwwUkMuWlQADcAKum1+8FjpDM4oaVUSWt7xAfn694jxs9ChpdLEBz4iXYEFgH9GNGpAxKfiQEu4IKQCDStRGghLqAQgsaWcuA70gBIX4pXhgF0kEsGKWHRhaBV4q1b9KRPnCQAkBISXJZIr1cNyhfIkg3tGTNolkwVUiC0iIcAgaA0FpRGNDsxCYyJUpjIohsqhQVWIaxcc94eezCOBhbxPR+CpHY/rCRlF6GpLU2DuW+8OPZvFJl8BU2ouSXbZn5RvEifAbiZepCiAx16Rzrb6wimSVIUQSzij9KMCbbxZir3blQAK1KPo/psPpCyctOojXQuAWBLs70Y8+8W0RFg6wtPxFLb0ArWpt5mgj+jDU4qJKiCXJvVQFz0ADR2glZqAwqkUNA1SnTUE1/WJsLOs4dL7EAVBPLm3oYSQ2yFUlhxHtVyNO7gOB9YhRLNG00N9VyNQO1RaF/tPm6kTQmWR5SVAhJYqJYPza/YRFkeLmTleGpRLpoxACQNtLVMK96Kp1Z3nKmCafEpzzPf0heF1hjjsrI1jUrUl1MpVSN1CgG0KwSoXr3iJcmkeC1ZbVAg5KIEyiX7sQySiM6E2aSiMghCIyKoiynYQe8J4lbEJISaVNSWG3yhqcPLkhS1yySqksLALdXTQ3hRMxSEOlkqNwShiDu1eUATJylJDqJ9bDYNtWNE6G1Y9yTGGYuYlR0ggkAJGmt25bd2ifH4kImFBoCxLJ4ylwQXAo+l36B4Q4OUtNUONTgVq3brzhxjsDOm1CVFmd9LmxYC+5uYpW0S0rO5CEAlRUUCwSV6qOS6iqnYCvWkEDFSUBZKxwDnSwbbeE8zLiiWSZiSS7oeoYsKBwDWAhP1p0k3u/cNWFbQ8UxRicQqYorVVSqks3LbaC8FMISWoQynHmoXoXpHc7DaWAW9WJox6ijtGxhmKrN3cV2HOsQaljwsyTMAUtflu6izBtrc4Q4zEyzOPhsxNGDB92ERy8To1aU6hY8nLQFJSTMDc6docnsSo0eg5Ul5YPOGCJcB5Kl5Q3hohESkZyZiERqCEojI0ozs81mYR1O533jqXgQOXyf1glaGP85xoTU8xHKpS+HY0kM8HmCZadKUbh1FTk7eW3pA+Lxc6YNJXw3ZmqDvA6cQn8Q/npEqcWj8Q/npF5TIqKB5uXrUGe4IpyJcgmNy8oUwBU4Dt0g1ONR+Mfz0iVOPl/jH1h+wm0Af6UpAKtRDAktdgISTcXL38Qb1Tv6mLXOzCXoUy0vpLd2LfWKgkK1BwsgJYFkulXC7JUpi+lq/ihvIqNBSMzw4QkATNYNSUhjy+KnyjeHx+HSp1pnJep0pAdJswJtvA4Xw6fCLalFtKLFaVJTq8zMCPXlEiVsvUJRVwJTxJQaghyySAxFH+UL2H6/mWDC+2UiUgDw5zGxKU1Zt9XURY8hzpGKQVywoBKtPEzuwOxPMR5xhsMUeETKmEpWSoMli7UG+wNRvtF99ilpVLmKSkpeYHBa4loSSAkkVZ7mpMXG73MvIopWWJKYyJUpjI6KORsreKwiFu4Arcd4rOJycoURq35fvFkTOd2A33+0QY2S4jgjN/D0pQ7ECMuvUV6fvEiMpp5vp06GDUJidCYtTkZYoAlZOR8QuDVP7xJLyQhxrFfy/vDNCYIQmLyZLSFQyF/iG/wnf8A7RKPZ4kvr6+Tp/dDZCYIRLirZLEkj2Wb/cuQfINi4+K3SJEex4cnxL/kFC9xxQ/QiCES4pWZ2V8eyL/7qnd/IOTXe16Q1yTJBhkFOsqBVqdgNgOvKGSE/OIsSvreFKVFRTk6JtI6/ONwvw2YJUSEqCim7FyO8ZApg4H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1" cy="304800"/>
          </a:xfrm>
          <a:prstGeom prst="rect">
            <a:avLst/>
          </a:prstGeom>
          <a:noFill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1958632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08534" y="2589243"/>
            <a:ext cx="1238537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Encontro Nacional Museologia e Autarquias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944366"/>
            <a:ext cx="151225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970397" y="3601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600" b="1" dirty="0" smtClean="0">
                <a:latin typeface="Arial" pitchFamily="34" charset="0"/>
                <a:cs typeface="Arial" pitchFamily="34" charset="0"/>
              </a:rPr>
              <a:t>8</a:t>
            </a:r>
            <a:endParaRPr lang="pt-PT" sz="9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3729" name="Object 1"/>
          <p:cNvGraphicFramePr>
            <a:graphicFrameLocks noChangeAspect="1"/>
          </p:cNvGraphicFramePr>
          <p:nvPr/>
        </p:nvGraphicFramePr>
        <p:xfrm>
          <a:off x="9721850" y="19873913"/>
          <a:ext cx="4406900" cy="1223962"/>
        </p:xfrm>
        <a:graphic>
          <a:graphicData uri="http://schemas.openxmlformats.org/presentationml/2006/ole">
            <p:oleObj spid="_x0000_s73729" r:id="rId8" imgW="4276725" imgH="1181100" progId="">
              <p:embed/>
            </p:oleObj>
          </a:graphicData>
        </a:graphic>
      </p:graphicFrame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1422" y="1605793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39"/>
          <p:cNvSpPr/>
          <p:nvPr/>
        </p:nvSpPr>
        <p:spPr>
          <a:xfrm>
            <a:off x="360462" y="198981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lvl="1"/>
            <a:r>
              <a:rPr lang="pt-PT" sz="2000" dirty="0" smtClean="0"/>
              <a:t>Departamento de </a:t>
            </a:r>
            <a:r>
              <a:rPr lang="pt-PT" sz="2000" dirty="0" smtClean="0"/>
              <a:t>Museologia</a:t>
            </a:r>
          </a:p>
          <a:p>
            <a:pPr marL="193675" lvl="1"/>
            <a:r>
              <a:rPr lang="pt-PT" sz="2000" b="1" dirty="0" smtClean="0"/>
              <a:t>Escola de Educação, </a:t>
            </a:r>
            <a:r>
              <a:rPr lang="pt-PT" sz="2000" b="1" dirty="0" smtClean="0"/>
              <a:t>Administração e </a:t>
            </a:r>
            <a:r>
              <a:rPr lang="pt-PT" sz="2000" b="1" dirty="0" smtClean="0"/>
              <a:t>Ciências </a:t>
            </a:r>
            <a:r>
              <a:rPr lang="pt-PT" sz="2000" b="1" dirty="0" smtClean="0"/>
              <a:t>Sociais</a:t>
            </a:r>
            <a:endParaRPr lang="pt-PT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5315</TotalTime>
  <Words>2409</Words>
  <Application>Microsoft Office PowerPoint</Application>
  <PresentationFormat>Personalizados</PresentationFormat>
  <Paragraphs>289</Paragraphs>
  <Slides>12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4" baseType="lpstr">
      <vt:lpstr>Office Theme</vt:lpstr>
      <vt:lpstr>Acrobat Document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Prof. Mario Moutinho</dc:creator>
  <cp:lastModifiedBy>CASA</cp:lastModifiedBy>
  <cp:revision>539</cp:revision>
  <dcterms:created xsi:type="dcterms:W3CDTF">2011-05-19T10:48:18Z</dcterms:created>
  <dcterms:modified xsi:type="dcterms:W3CDTF">2013-01-27T12:36:18Z</dcterms:modified>
</cp:coreProperties>
</file>